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Default Extension="png" ContentType="image/png"/>
  <Default Extension="jpeg" ContentType="image/jpeg"/>
  <Default Extension="xml" ContentType="application/xml"/>
  <Override PartName="/ppt/slides/slide9.xml" ContentType="application/vnd.openxmlformats-officedocument.presentationml.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handoutMasters/handoutMaster1.xml" ContentType="application/vnd.openxmlformats-officedocument.presentationml.handoutMaster+xml"/>
  <Override PartName="/ppt/slideLayouts/slideLayout7.xml" ContentType="application/vnd.openxmlformats-officedocument.presentationml.slideLayout+xml"/>
  <Override PartName="/ppt/slides/slide6.xml" ContentType="application/vnd.openxmlformats-officedocument.presentationml.slide+xml"/>
  <Override PartName="/ppt/theme/theme3.xml" ContentType="application/vnd.openxmlformats-officedocument.theme+xml"/>
  <Override PartName="/ppt/notesMasters/notesMaster1.xml" ContentType="application/vnd.openxmlformats-officedocument.presentationml.notesMaster+xml"/>
  <Default Extension="pdf" ContentType="application/pdf"/>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12"/>
  </p:notesMasterIdLst>
  <p:handoutMasterIdLst>
    <p:handoutMasterId r:id="rId13"/>
  </p:handoutMasterIdLst>
  <p:sldIdLst>
    <p:sldId id="257" r:id="rId2"/>
    <p:sldId id="258" r:id="rId3"/>
    <p:sldId id="260" r:id="rId4"/>
    <p:sldId id="259" r:id="rId5"/>
    <p:sldId id="261" r:id="rId6"/>
    <p:sldId id="263" r:id="rId7"/>
    <p:sldId id="262" r:id="rId8"/>
    <p:sldId id="264" r:id="rId9"/>
    <p:sldId id="265" r:id="rId10"/>
    <p:sldId id="266"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rnWhat="handouts3" frameSlides="1"/>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23216" autoAdjust="0"/>
    <p:restoredTop sz="94660"/>
  </p:normalViewPr>
  <p:slideViewPr>
    <p:cSldViewPr snapToGrid="0" snapToObjects="1">
      <p:cViewPr varScale="1">
        <p:scale>
          <a:sx n="70" d="100"/>
          <a:sy n="70" d="100"/>
        </p:scale>
        <p:origin x="-872" y="-10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handoutMaster" Target="handoutMasters/handoutMaster1.xml"/><Relationship Id="rId14" Type="http://schemas.openxmlformats.org/officeDocument/2006/relationships/printerSettings" Target="printerSettings/printerSettings1.bin"/><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EDFF4E0-360E-E843-B241-04782F61DFB7}" type="datetimeFigureOut">
              <a:rPr lang="en-US" smtClean="0"/>
              <a:pPr/>
              <a:t>10/24/15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0E6537E-966C-454D-98BC-8CCEB4451A9B}"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9C1F6B2-781B-8C40-B962-5BD0CAD04C03}" type="datetimeFigureOut">
              <a:rPr lang="en-US" smtClean="0"/>
              <a:pPr/>
              <a:t>10/24/15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24E143F-97DF-E340-89D8-6582A6EC0CFD}"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 Id="rId3" Type="http://schemas.openxmlformats.org/officeDocument/2006/relationships/hyperlink" Target="HonkeyTonkvsUncloudyDay.gmbl"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is the plan</a:t>
            </a:r>
            <a:endParaRPr lang="en-US" dirty="0"/>
          </a:p>
        </p:txBody>
      </p:sp>
      <p:sp>
        <p:nvSpPr>
          <p:cNvPr id="4" name="Slide Number Placeholder 3"/>
          <p:cNvSpPr>
            <a:spLocks noGrp="1"/>
          </p:cNvSpPr>
          <p:nvPr>
            <p:ph type="sldNum" sz="quarter" idx="10"/>
          </p:nvPr>
        </p:nvSpPr>
        <p:spPr/>
        <p:txBody>
          <a:bodyPr/>
          <a:lstStyle/>
          <a:p>
            <a:fld id="{EA3103A1-A5FF-BF45-9364-4BF5574DFCF8}" type="slidenum">
              <a:rPr lang="en-US" smtClean="0"/>
              <a:pPr/>
              <a:t>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What do you see here?  (Concentrate on the darker line.) (it’s easier.)  </a:t>
            </a:r>
          </a:p>
          <a:p>
            <a:r>
              <a:rPr lang="en-US" sz="1200" kern="1200" dirty="0" smtClean="0">
                <a:solidFill>
                  <a:schemeClr val="tx1"/>
                </a:solidFill>
                <a:latin typeface="+mn-lt"/>
                <a:ea typeface="+mn-ea"/>
                <a:cs typeface="+mn-cs"/>
              </a:rPr>
              <a:t>Do you see patterns?  Regularities?  The x-axis is labeled but the y-axis is not.  What could it be?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Let people look at it a bit.  There are some patterns.  </a:t>
            </a:r>
          </a:p>
          <a:p>
            <a:r>
              <a:rPr lang="en-US" sz="1200" kern="1200" dirty="0" smtClean="0">
                <a:solidFill>
                  <a:schemeClr val="tx1"/>
                </a:solidFill>
                <a:latin typeface="+mn-lt"/>
                <a:ea typeface="+mn-ea"/>
                <a:cs typeface="+mn-cs"/>
              </a:rPr>
              <a:t>NOW, if you have the speakers hooked up you can tell people, “Here is some help.” and play “</a:t>
            </a:r>
            <a:r>
              <a:rPr lang="en-US" sz="1200" u="sng" kern="1200" dirty="0" err="1" smtClean="0">
                <a:solidFill>
                  <a:schemeClr val="tx1"/>
                </a:solidFill>
                <a:latin typeface="+mn-lt"/>
                <a:ea typeface="+mn-ea"/>
                <a:cs typeface="+mn-cs"/>
              </a:rPr>
              <a:t>Uncloudy</a:t>
            </a:r>
            <a:r>
              <a:rPr lang="en-US" sz="1200" u="sng" kern="1200" dirty="0" smtClean="0">
                <a:solidFill>
                  <a:schemeClr val="tx1"/>
                </a:solidFill>
                <a:latin typeface="+mn-lt"/>
                <a:ea typeface="+mn-ea"/>
                <a:cs typeface="+mn-cs"/>
              </a:rPr>
              <a:t> Day</a:t>
            </a:r>
            <a:r>
              <a:rPr lang="en-US" sz="1200" kern="1200" dirty="0" smtClean="0">
                <a:solidFill>
                  <a:schemeClr val="tx1"/>
                </a:solidFill>
                <a:latin typeface="+mn-lt"/>
                <a:ea typeface="+mn-ea"/>
                <a:cs typeface="+mn-cs"/>
              </a:rPr>
              <a:t>” by the Staple Singers.  The dark line is a trace of the decibels over the span of the song.  It has a real pattern.  I made this with the sound meter from </a:t>
            </a:r>
            <a:r>
              <a:rPr lang="en-US" sz="1200" kern="1200" dirty="0" err="1" smtClean="0">
                <a:solidFill>
                  <a:schemeClr val="tx1"/>
                </a:solidFill>
                <a:latin typeface="+mn-lt"/>
                <a:ea typeface="+mn-ea"/>
                <a:cs typeface="+mn-cs"/>
              </a:rPr>
              <a:t>Vernier</a:t>
            </a:r>
            <a:r>
              <a:rPr lang="en-US" sz="1200" kern="1200" dirty="0" smtClean="0">
                <a:solidFill>
                  <a:schemeClr val="tx1"/>
                </a:solidFill>
                <a:latin typeface="+mn-lt"/>
                <a:ea typeface="+mn-ea"/>
                <a:cs typeface="+mn-cs"/>
              </a:rPr>
              <a:t> (~$165) and Logger </a:t>
            </a:r>
            <a:r>
              <a:rPr lang="en-US" sz="1200" kern="1200" dirty="0" err="1" smtClean="0">
                <a:solidFill>
                  <a:schemeClr val="tx1"/>
                </a:solidFill>
                <a:latin typeface="+mn-lt"/>
                <a:ea typeface="+mn-ea"/>
                <a:cs typeface="+mn-cs"/>
              </a:rPr>
              <a:t>Lite</a:t>
            </a:r>
            <a:r>
              <a:rPr lang="en-US" sz="1200" kern="1200" dirty="0" smtClean="0">
                <a:solidFill>
                  <a:schemeClr val="tx1"/>
                </a:solidFill>
                <a:latin typeface="+mn-lt"/>
                <a:ea typeface="+mn-ea"/>
                <a:cs typeface="+mn-cs"/>
              </a:rPr>
              <a:t> software.  </a:t>
            </a:r>
          </a:p>
          <a:p>
            <a:r>
              <a:rPr lang="en-US" sz="1200" kern="1200" dirty="0" smtClean="0">
                <a:solidFill>
                  <a:schemeClr val="tx1"/>
                </a:solidFill>
                <a:latin typeface="+mn-lt"/>
                <a:ea typeface="+mn-ea"/>
                <a:cs typeface="+mn-cs"/>
              </a:rPr>
              <a:t>Then you can start the file, file: </a:t>
            </a:r>
            <a:r>
              <a:rPr lang="en-US" sz="1200" u="sng" kern="1200" dirty="0" smtClean="0">
                <a:solidFill>
                  <a:schemeClr val="tx1"/>
                </a:solidFill>
                <a:latin typeface="+mn-lt"/>
                <a:ea typeface="+mn-ea"/>
                <a:cs typeface="+mn-cs"/>
                <a:hlinkClick r:id="rId3" action="ppaction://hlinkfile"/>
              </a:rPr>
              <a:t>HonkeyTonkvsUncloudyDay.gmbl</a:t>
            </a:r>
            <a:r>
              <a:rPr lang="en-US" sz="1200" kern="1200" dirty="0" smtClean="0">
                <a:solidFill>
                  <a:schemeClr val="tx1"/>
                </a:solidFill>
                <a:latin typeface="+mn-lt"/>
                <a:ea typeface="+mn-ea"/>
                <a:cs typeface="+mn-cs"/>
              </a:rPr>
              <a:t>  in the free Logger </a:t>
            </a:r>
            <a:r>
              <a:rPr lang="en-US" sz="1200" kern="1200" dirty="0" err="1" smtClean="0">
                <a:solidFill>
                  <a:schemeClr val="tx1"/>
                </a:solidFill>
                <a:latin typeface="+mn-lt"/>
                <a:ea typeface="+mn-ea"/>
                <a:cs typeface="+mn-cs"/>
              </a:rPr>
              <a:t>Lite</a:t>
            </a:r>
            <a:r>
              <a:rPr lang="en-US" sz="1200" kern="1200" dirty="0" smtClean="0">
                <a:solidFill>
                  <a:schemeClr val="tx1"/>
                </a:solidFill>
                <a:latin typeface="+mn-lt"/>
                <a:ea typeface="+mn-ea"/>
                <a:cs typeface="+mn-cs"/>
              </a:rPr>
              <a:t> and do a little bit of analysis.  E.g., </a:t>
            </a:r>
          </a:p>
          <a:p>
            <a:r>
              <a:rPr lang="en-US" sz="1200" kern="1200" dirty="0" smtClean="0">
                <a:solidFill>
                  <a:schemeClr val="tx1"/>
                </a:solidFill>
                <a:latin typeface="+mn-lt"/>
                <a:ea typeface="+mn-ea"/>
                <a:cs typeface="+mn-cs"/>
              </a:rPr>
              <a:t>	Highlight the first 30 seconds and, in the Analyze menu, pick “Linear Fit.”  Select “Run 1 | Sound Level” and “Latest | Sound Level” to see the slope of a linear fit line AND the slope, </a:t>
            </a:r>
            <a:r>
              <a:rPr lang="en-US" sz="1200" kern="1200" dirty="0" err="1" smtClean="0">
                <a:solidFill>
                  <a:schemeClr val="tx1"/>
                </a:solidFill>
                <a:latin typeface="+mn-lt"/>
                <a:ea typeface="+mn-ea"/>
                <a:cs typeface="+mn-cs"/>
              </a:rPr>
              <a:t>y</a:t>
            </a:r>
            <a:r>
              <a:rPr lang="en-US" sz="1200" kern="1200" dirty="0" smtClean="0">
                <a:solidFill>
                  <a:schemeClr val="tx1"/>
                </a:solidFill>
                <a:latin typeface="+mn-lt"/>
                <a:ea typeface="+mn-ea"/>
                <a:cs typeface="+mn-cs"/>
              </a:rPr>
              <a:t>-intercept (</a:t>
            </a:r>
            <a:r>
              <a:rPr lang="en-US" sz="1200" kern="1200" dirty="0" err="1" smtClean="0">
                <a:solidFill>
                  <a:schemeClr val="tx1"/>
                </a:solidFill>
                <a:latin typeface="+mn-lt"/>
                <a:ea typeface="+mn-ea"/>
                <a:cs typeface="+mn-cs"/>
              </a:rPr>
              <a:t>y</a:t>
            </a:r>
            <a:r>
              <a:rPr lang="en-US" sz="1200" kern="1200" dirty="0" smtClean="0">
                <a:solidFill>
                  <a:schemeClr val="tx1"/>
                </a:solidFill>
                <a:latin typeface="+mn-lt"/>
                <a:ea typeface="+mn-ea"/>
                <a:cs typeface="+mn-cs"/>
              </a:rPr>
              <a:t>=</a:t>
            </a:r>
            <a:r>
              <a:rPr lang="en-US" sz="1200" kern="1200" dirty="0" err="1" smtClean="0">
                <a:solidFill>
                  <a:schemeClr val="tx1"/>
                </a:solidFill>
                <a:latin typeface="+mn-lt"/>
                <a:ea typeface="+mn-ea"/>
                <a:cs typeface="+mn-cs"/>
              </a:rPr>
              <a:t>mx</a:t>
            </a:r>
            <a:r>
              <a:rPr lang="en-US" sz="1200" kern="1200" dirty="0" smtClean="0">
                <a:solidFill>
                  <a:schemeClr val="tx1"/>
                </a:solidFill>
                <a:latin typeface="+mn-lt"/>
                <a:ea typeface="+mn-ea"/>
                <a:cs typeface="+mn-cs"/>
              </a:rPr>
              <a:t> + </a:t>
            </a:r>
            <a:r>
              <a:rPr lang="en-US" sz="1200" kern="1200" dirty="0" err="1" smtClean="0">
                <a:solidFill>
                  <a:schemeClr val="tx1"/>
                </a:solidFill>
                <a:latin typeface="+mn-lt"/>
                <a:ea typeface="+mn-ea"/>
                <a:cs typeface="+mn-cs"/>
              </a:rPr>
              <a:t>b</a:t>
            </a:r>
            <a:r>
              <a:rPr lang="en-US" sz="1200" kern="1200" dirty="0" smtClean="0">
                <a:solidFill>
                  <a:schemeClr val="tx1"/>
                </a:solidFill>
                <a:latin typeface="+mn-lt"/>
                <a:ea typeface="+mn-ea"/>
                <a:cs typeface="+mn-cs"/>
              </a:rPr>
              <a:t> !), correlation and Root Mean Square Error.  </a:t>
            </a:r>
          </a:p>
          <a:p>
            <a:r>
              <a:rPr lang="en-US" sz="1200" kern="1200" dirty="0" smtClean="0">
                <a:solidFill>
                  <a:schemeClr val="tx1"/>
                </a:solidFill>
                <a:latin typeface="+mn-lt"/>
                <a:ea typeface="+mn-ea"/>
                <a:cs typeface="+mn-cs"/>
              </a:rPr>
              <a:t>Now, erase those (so as to reduce clutter) and let’s look at the middle minute or so of the songs.  </a:t>
            </a:r>
          </a:p>
          <a:p>
            <a:r>
              <a:rPr lang="en-US" sz="1200" kern="1200" dirty="0" smtClean="0">
                <a:solidFill>
                  <a:schemeClr val="tx1"/>
                </a:solidFill>
                <a:latin typeface="+mn-lt"/>
                <a:ea typeface="+mn-ea"/>
                <a:cs typeface="+mn-cs"/>
              </a:rPr>
              <a:t>Look at the graph as a whole. You can see a real difference in the pattern that begins around 88 seconds or so.  You can use iTunes to listen to the song at that point.  </a:t>
            </a:r>
          </a:p>
          <a:p>
            <a:r>
              <a:rPr lang="en-US" sz="1200" kern="1200" dirty="0" smtClean="0">
                <a:solidFill>
                  <a:schemeClr val="tx1"/>
                </a:solidFill>
                <a:latin typeface="+mn-lt"/>
                <a:ea typeface="+mn-ea"/>
                <a:cs typeface="+mn-cs"/>
              </a:rPr>
              <a:t>Here’s the point: You can think about how it would be to get students to consider the </a:t>
            </a:r>
            <a:r>
              <a:rPr lang="en-US" sz="1200" u="sng" kern="1200" dirty="0" smtClean="0">
                <a:solidFill>
                  <a:schemeClr val="tx1"/>
                </a:solidFill>
                <a:latin typeface="+mn-lt"/>
                <a:ea typeface="+mn-ea"/>
                <a:cs typeface="+mn-cs"/>
              </a:rPr>
              <a:t>meaning</a:t>
            </a:r>
            <a:r>
              <a:rPr lang="en-US" sz="1200" kern="1200" dirty="0" smtClean="0">
                <a:solidFill>
                  <a:schemeClr val="tx1"/>
                </a:solidFill>
                <a:latin typeface="+mn-lt"/>
                <a:ea typeface="+mn-ea"/>
                <a:cs typeface="+mn-cs"/>
              </a:rPr>
              <a:t> of these variables in this sort of context, where they can use songs of their own choosing and analyze them, using science and math to understand something that matters to them!  That’s </a:t>
            </a:r>
            <a:r>
              <a:rPr lang="en-US" sz="1200" b="1" kern="1200" dirty="0" smtClean="0">
                <a:solidFill>
                  <a:schemeClr val="tx1"/>
                </a:solidFill>
                <a:latin typeface="+mn-lt"/>
                <a:ea typeface="+mn-ea"/>
                <a:cs typeface="+mn-cs"/>
              </a:rPr>
              <a:t>student choice</a:t>
            </a:r>
            <a:r>
              <a:rPr lang="en-US" sz="1200" kern="1200" dirty="0" smtClean="0">
                <a:solidFill>
                  <a:schemeClr val="tx1"/>
                </a:solidFill>
                <a:latin typeface="+mn-lt"/>
                <a:ea typeface="+mn-ea"/>
                <a:cs typeface="+mn-cs"/>
              </a:rPr>
              <a:t> and </a:t>
            </a:r>
            <a:r>
              <a:rPr lang="en-US" sz="1200" b="1" kern="1200" dirty="0" smtClean="0">
                <a:solidFill>
                  <a:schemeClr val="tx1"/>
                </a:solidFill>
                <a:latin typeface="+mn-lt"/>
                <a:ea typeface="+mn-ea"/>
                <a:cs typeface="+mn-cs"/>
              </a:rPr>
              <a:t>relevance</a:t>
            </a:r>
            <a:r>
              <a:rPr lang="en-US" sz="1200" kern="1200" dirty="0" smtClean="0">
                <a:solidFill>
                  <a:schemeClr val="tx1"/>
                </a:solidFill>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EA3103A1-A5FF-BF45-9364-4BF5574DFCF8}" type="slidenum">
              <a:rPr lang="en-US" smtClean="0"/>
              <a:pPr/>
              <a:t>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19A5961-C846-6046-97C0-8CBB791E8205}" type="datetimeFigureOut">
              <a:rPr lang="en-US" smtClean="0"/>
              <a:pPr/>
              <a:t>10/24/15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5C7866-77DD-404E-A68E-1F6B600BFEA6}"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19A5961-C846-6046-97C0-8CBB791E8205}" type="datetimeFigureOut">
              <a:rPr lang="en-US" smtClean="0"/>
              <a:pPr/>
              <a:t>10/24/15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5C7866-77DD-404E-A68E-1F6B600BFEA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19A5961-C846-6046-97C0-8CBB791E8205}" type="datetimeFigureOut">
              <a:rPr lang="en-US" smtClean="0"/>
              <a:pPr/>
              <a:t>10/24/15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5C7866-77DD-404E-A68E-1F6B600BFEA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19A5961-C846-6046-97C0-8CBB791E8205}" type="datetimeFigureOut">
              <a:rPr lang="en-US" smtClean="0"/>
              <a:pPr/>
              <a:t>10/24/15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5C7866-77DD-404E-A68E-1F6B600BFEA6}"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19A5961-C846-6046-97C0-8CBB791E8205}" type="datetimeFigureOut">
              <a:rPr lang="en-US" smtClean="0"/>
              <a:pPr/>
              <a:t>10/24/15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5C7866-77DD-404E-A68E-1F6B600BFEA6}"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19A5961-C846-6046-97C0-8CBB791E8205}" type="datetimeFigureOut">
              <a:rPr lang="en-US" smtClean="0"/>
              <a:pPr/>
              <a:t>10/24/15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5C7866-77DD-404E-A68E-1F6B600BFEA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19A5961-C846-6046-97C0-8CBB791E8205}" type="datetimeFigureOut">
              <a:rPr lang="en-US" smtClean="0"/>
              <a:pPr/>
              <a:t>10/24/15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05C7866-77DD-404E-A68E-1F6B600BFEA6}"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19A5961-C846-6046-97C0-8CBB791E8205}" type="datetimeFigureOut">
              <a:rPr lang="en-US" smtClean="0"/>
              <a:pPr/>
              <a:t>10/24/15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05C7866-77DD-404E-A68E-1F6B600BFEA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19A5961-C846-6046-97C0-8CBB791E8205}" type="datetimeFigureOut">
              <a:rPr lang="en-US" smtClean="0"/>
              <a:pPr/>
              <a:t>10/24/15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05C7866-77DD-404E-A68E-1F6B600BFEA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19A5961-C846-6046-97C0-8CBB791E8205}" type="datetimeFigureOut">
              <a:rPr lang="en-US" smtClean="0"/>
              <a:pPr/>
              <a:t>10/24/15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5C7866-77DD-404E-A68E-1F6B600BFEA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19A5961-C846-6046-97C0-8CBB791E8205}" type="datetimeFigureOut">
              <a:rPr lang="en-US" smtClean="0"/>
              <a:pPr/>
              <a:t>10/24/15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5C7866-77DD-404E-A68E-1F6B600BFEA6}"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9A5961-C846-6046-97C0-8CBB791E8205}" type="datetimeFigureOut">
              <a:rPr lang="en-US" smtClean="0"/>
              <a:pPr/>
              <a:t>10/24/15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5C7866-77DD-404E-A68E-1F6B600BFEA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3.jpeg"/><Relationship Id="rId5" Type="http://schemas.openxmlformats.org/officeDocument/2006/relationships/image" Target="../media/image4.png"/><Relationship Id="rId6" Type="http://schemas.openxmlformats.org/officeDocument/2006/relationships/image" Target="../media/image5.jpeg"/><Relationship Id="rId7" Type="http://schemas.openxmlformats.org/officeDocument/2006/relationships/image" Target="../media/image6.jpeg"/><Relationship Id="rId8" Type="http://schemas.openxmlformats.org/officeDocument/2006/relationships/image" Target="../media/image7.png"/><Relationship Id="rId9" Type="http://schemas.openxmlformats.org/officeDocument/2006/relationships/image" Target="../media/image8.jpeg"/><Relationship Id="rId10" Type="http://schemas.openxmlformats.org/officeDocument/2006/relationships/image" Target="../media/image9.png"/><Relationship Id="rId11" Type="http://schemas.openxmlformats.org/officeDocument/2006/relationships/image" Target="../media/image10.jpeg"/><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13.pdf"/><Relationship Id="rId4" Type="http://schemas.openxmlformats.org/officeDocument/2006/relationships/image" Target="../media/image14.png"/><Relationship Id="rId5" Type="http://schemas.openxmlformats.org/officeDocument/2006/relationships/image" Target="../media/image15.pdf"/><Relationship Id="rId6" Type="http://schemas.openxmlformats.org/officeDocument/2006/relationships/image" Target="../media/image16.png"/><Relationship Id="rId7"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wolframalpha.com" TargetMode="External"/><Relationship Id="rId4" Type="http://schemas.openxmlformats.org/officeDocument/2006/relationships/hyperlink" Target="http://www.zillow.com" TargetMode="External"/><Relationship Id="rId5" Type="http://schemas.openxmlformats.org/officeDocument/2006/relationships/image" Target="../media/image18.pdf"/><Relationship Id="rId6" Type="http://schemas.openxmlformats.org/officeDocument/2006/relationships/image" Target="../media/image19.png"/><Relationship Id="rId7" Type="http://schemas.openxmlformats.org/officeDocument/2006/relationships/image" Target="../media/image20.pdf"/><Relationship Id="rId8" Type="http://schemas.openxmlformats.org/officeDocument/2006/relationships/image" Target="../media/image21.png"/><Relationship Id="rId9" Type="http://schemas.openxmlformats.org/officeDocument/2006/relationships/image" Target="../media/image22.pdf"/><Relationship Id="rId10" Type="http://schemas.openxmlformats.org/officeDocument/2006/relationships/image" Target="../media/image23.png"/><Relationship Id="rId11" Type="http://schemas.openxmlformats.org/officeDocument/2006/relationships/image" Target="../media/image24.png"/><Relationship Id="rId1" Type="http://schemas.openxmlformats.org/officeDocument/2006/relationships/slideLayout" Target="../slideLayouts/slideLayout2.xml"/><Relationship Id="rId2" Type="http://schemas.openxmlformats.org/officeDocument/2006/relationships/hyperlink" Target="https://books.google.com/ngrams"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hyperlink" Target="file://localhost/Users/mroddy/Seattle%20U%20Work/PRESENTATIONS/WSTA%20Conf%202015/IMAGES%20and%20sound%20files/13%20Uncloudy%20Day.mp3" TargetMode="External"/><Relationship Id="rId5" Type="http://schemas.openxmlformats.org/officeDocument/2006/relationships/hyperlink" Target="file://localhost/Users/mroddy/Seattle%20U%20Work/PRESENTATIONS/WSTA%20Conf%202015/IMAGES%20and%20sound%20files/18%20Honkey%20Tonk%20Woman.mp3" TargetMode="External"/><Relationship Id="rId6" Type="http://schemas.openxmlformats.org/officeDocument/2006/relationships/hyperlink" Target="HonkeyTonkvsUncloudyDay.gmbl" TargetMode="External"/><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 Id="rId3"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png"/><Relationship Id="rId5" Type="http://schemas.openxmlformats.org/officeDocument/2006/relationships/hyperlink" Target="http://growbeast.wikispaces.com/home" TargetMode="External"/><Relationship Id="rId6" Type="http://schemas.openxmlformats.org/officeDocument/2006/relationships/image" Target="../media/image31.png"/><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png"/><Relationship Id="rId5" Type="http://schemas.openxmlformats.org/officeDocument/2006/relationships/image" Target="../media/image9.png"/><Relationship Id="rId6" Type="http://schemas.openxmlformats.org/officeDocument/2006/relationships/image" Target="../media/image34.png"/><Relationship Id="rId7" Type="http://schemas.openxmlformats.org/officeDocument/2006/relationships/image" Target="../media/image8.jpeg"/><Relationship Id="rId1" Type="http://schemas.openxmlformats.org/officeDocument/2006/relationships/slideLayout" Target="../slideLayouts/slideLayout2.xml"/><Relationship Id="rId2"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2"/>
          <a:stretch>
            <a:fillRect/>
          </a:stretch>
        </p:blipFill>
        <p:spPr>
          <a:xfrm>
            <a:off x="6176254" y="3735903"/>
            <a:ext cx="2392427" cy="1400592"/>
          </a:xfrm>
          <a:prstGeom prst="rect">
            <a:avLst/>
          </a:prstGeom>
        </p:spPr>
      </p:pic>
      <p:pic>
        <p:nvPicPr>
          <p:cNvPr id="8" name="Picture 7"/>
          <p:cNvPicPr/>
          <p:nvPr/>
        </p:nvPicPr>
        <p:blipFill>
          <a:blip r:embed="rId3">
            <a:extLst>
              <a:ext uri="{28A0092B-C50C-407E-A947-70E740481C1C}">
                <a14:useLocalDpi xmlns:p="http://schemas.openxmlformats.org/presentationml/2006/main" xmlns="" xmlns:wpc="http://schemas.microsoft.com/office/word/2010/wordprocessingCanvas" xmlns:mo="http://schemas.microsoft.com/office/mac/office/2008/main" xmlns:mc="http://schemas.openxmlformats.org/markup-compatibility/2006" xmlns:mv="urn:schemas-microsoft-com:mac:vml"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a:stretch>
            <a:fillRect/>
          </a:stretch>
        </p:blipFill>
        <p:spPr bwMode="auto">
          <a:xfrm>
            <a:off x="7929880" y="4900754"/>
            <a:ext cx="1214120" cy="1156335"/>
          </a:xfrm>
          <a:prstGeom prst="rect">
            <a:avLst/>
          </a:prstGeom>
          <a:noFill/>
          <a:ln>
            <a:noFill/>
          </a:ln>
          <a:extLst>
            <a:ext uri="{FAA26D3D-D897-4be2-8F04-BA451C77F1D7}">
              <ma14:placeholderFlag xmlns:p="http://schemas.openxmlformats.org/presentationml/2006/main" xmlns="" xmlns:wpc="http://schemas.microsoft.com/office/word/2010/wordprocessingCanvas" xmlns:mo="http://schemas.microsoft.com/office/mac/office/2008/main" xmlns:mc="http://schemas.openxmlformats.org/markup-compatibility/2006" xmlns:mv="urn:schemas-microsoft-com:mac:vml"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ma14="http://schemas.microsoft.com/office/mac/drawingml/2011/main" xmlns:lc="http://schemas.openxmlformats.org/drawingml/2006/lockedCanvas"/>
            </a:ext>
          </a:extLst>
        </p:spPr>
      </p:pic>
      <p:pic>
        <p:nvPicPr>
          <p:cNvPr id="11" name="Picture 10"/>
          <p:cNvPicPr/>
          <p:nvPr/>
        </p:nvPicPr>
        <p:blipFill rotWithShape="1">
          <a:blip r:embed="rId4">
            <a:extLst>
              <a:ext uri="{28A0092B-C50C-407E-A947-70E740481C1C}">
                <a14:useLocalDpi xmlns:p="http://schemas.openxmlformats.org/presentationml/2006/main" xmlns="" xmlns:wpc="http://schemas.microsoft.com/office/word/2010/wordprocessingCanvas" xmlns:mo="http://schemas.microsoft.com/office/mac/office/2008/main" xmlns:mc="http://schemas.openxmlformats.org/markup-compatibility/2006" xmlns:mv="urn:schemas-microsoft-com:mac:vml"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l="13772" b="14970"/>
          <a:stretch/>
        </p:blipFill>
        <p:spPr bwMode="auto">
          <a:xfrm>
            <a:off x="69584" y="5049520"/>
            <a:ext cx="1828800" cy="1808480"/>
          </a:xfrm>
          <a:prstGeom prst="rect">
            <a:avLst/>
          </a:prstGeom>
          <a:noFill/>
          <a:ln>
            <a:noFill/>
          </a:ln>
          <a:extLst>
            <a:ext uri="{53640926-AAD7-44d8-BBD7-CCE9431645EC}">
              <a14:shadowObscured xmlns:p="http://schemas.openxmlformats.org/presentationml/2006/main" xmlns="" xmlns:wpc="http://schemas.microsoft.com/office/word/2010/wordprocessingCanvas" xmlns:mo="http://schemas.microsoft.com/office/mac/office/2008/main" xmlns:mc="http://schemas.openxmlformats.org/markup-compatibility/2006" xmlns:mv="urn:schemas-microsoft-com:mac:vml"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a:ext>
            <a:ext uri="{FAA26D3D-D897-4be2-8F04-BA451C77F1D7}">
              <ma14:placeholderFlag xmlns:p="http://schemas.openxmlformats.org/presentationml/2006/main" xmlns="" xmlns:wpc="http://schemas.microsoft.com/office/word/2010/wordprocessingCanvas" xmlns:mo="http://schemas.microsoft.com/office/mac/office/2008/main" xmlns:mc="http://schemas.openxmlformats.org/markup-compatibility/2006" xmlns:mv="urn:schemas-microsoft-com:mac:vml"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ma14="http://schemas.microsoft.com/office/mac/drawingml/2011/main" xmlns:lc="http://schemas.openxmlformats.org/drawingml/2006/lockedCanvas"/>
            </a:ext>
          </a:extLst>
        </p:spPr>
      </p:pic>
      <p:pic>
        <p:nvPicPr>
          <p:cNvPr id="15" name="Picture 14"/>
          <p:cNvPicPr>
            <a:picLocks noChangeAspect="1"/>
          </p:cNvPicPr>
          <p:nvPr/>
        </p:nvPicPr>
        <p:blipFill>
          <a:blip r:embed="rId5"/>
          <a:srcRect l="20115" r="14645"/>
          <a:stretch>
            <a:fillRect/>
          </a:stretch>
        </p:blipFill>
        <p:spPr>
          <a:xfrm>
            <a:off x="3931586" y="4003992"/>
            <a:ext cx="1861956" cy="2854008"/>
          </a:xfrm>
          <a:prstGeom prst="rect">
            <a:avLst/>
          </a:prstGeom>
        </p:spPr>
      </p:pic>
      <p:sp>
        <p:nvSpPr>
          <p:cNvPr id="5" name="TextBox 4"/>
          <p:cNvSpPr txBox="1"/>
          <p:nvPr/>
        </p:nvSpPr>
        <p:spPr>
          <a:xfrm>
            <a:off x="2091978" y="92170"/>
            <a:ext cx="6877544" cy="1077218"/>
          </a:xfrm>
          <a:prstGeom prst="rect">
            <a:avLst/>
          </a:prstGeom>
          <a:noFill/>
          <a:ln>
            <a:solidFill>
              <a:schemeClr val="tx1"/>
            </a:solidFill>
          </a:ln>
          <a:effectLst>
            <a:outerShdw blurRad="50800" dist="38100" dir="2700000" algn="tl" rotWithShape="0">
              <a:srgbClr val="000000">
                <a:alpha val="43000"/>
              </a:srgbClr>
            </a:outerShdw>
          </a:effectLst>
        </p:spPr>
        <p:txBody>
          <a:bodyPr wrap="square" rtlCol="0">
            <a:spAutoFit/>
          </a:bodyPr>
          <a:lstStyle/>
          <a:p>
            <a:r>
              <a:rPr lang="en-US" sz="3200" dirty="0" err="1"/>
              <a:t>Fitbits</a:t>
            </a:r>
            <a:r>
              <a:rPr lang="en-US" sz="3200" dirty="0"/>
              <a:t>, Light Probes and </a:t>
            </a:r>
            <a:r>
              <a:rPr lang="en-US" sz="3200" dirty="0" err="1"/>
              <a:t>Zillow</a:t>
            </a:r>
            <a:r>
              <a:rPr lang="en-US" sz="3200" dirty="0"/>
              <a:t>: Quantification and</a:t>
            </a:r>
            <a:r>
              <a:rPr lang="en-US" sz="3200" dirty="0" smtClean="0"/>
              <a:t> the </a:t>
            </a:r>
            <a:r>
              <a:rPr lang="en-US" sz="3200" dirty="0"/>
              <a:t>NGSS &amp; CCSSM </a:t>
            </a:r>
          </a:p>
        </p:txBody>
      </p:sp>
      <p:sp>
        <p:nvSpPr>
          <p:cNvPr id="6" name="Subtitle 2"/>
          <p:cNvSpPr txBox="1">
            <a:spLocks/>
          </p:cNvSpPr>
          <p:nvPr/>
        </p:nvSpPr>
        <p:spPr>
          <a:xfrm>
            <a:off x="605160" y="3998760"/>
            <a:ext cx="3680982" cy="1519110"/>
          </a:xfrm>
          <a:prstGeom prst="rect">
            <a:avLst/>
          </a:prstGeom>
          <a:noFill/>
          <a:effectLst>
            <a:outerShdw blurRad="50800" dist="38100" dir="2700000" algn="br">
              <a:srgbClr val="000000">
                <a:alpha val="43000"/>
              </a:srgbClr>
            </a:outerShdw>
          </a:effectLst>
        </p:spPr>
        <p:txBody>
          <a:bodyPr vert="horz" lIns="91440" tIns="45720" rIns="91440" bIns="45720" rtlCol="0">
            <a:normAutofit/>
          </a:body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chemeClr val="tx1">
                    <a:lumMod val="65000"/>
                    <a:lumOff val="35000"/>
                  </a:schemeClr>
                </a:solidFill>
                <a:uLnTx/>
                <a:uFillTx/>
                <a:latin typeface="+mn-lt"/>
                <a:ea typeface="+mn-ea"/>
                <a:cs typeface="+mn-cs"/>
              </a:rPr>
              <a:t>WSTA Conference</a:t>
            </a:r>
            <a:r>
              <a:rPr kumimoji="0" lang="en-US" sz="1800" b="0" i="0" u="none" strike="noStrike" kern="1200" cap="none" spc="0" normalizeH="0" baseline="0" noProof="0" dirty="0" smtClean="0">
                <a:ln>
                  <a:noFill/>
                </a:ln>
                <a:solidFill>
                  <a:schemeClr val="tx1">
                    <a:lumMod val="65000"/>
                    <a:lumOff val="35000"/>
                  </a:schemeClr>
                </a:solidFill>
                <a:uLnTx/>
                <a:uFillTx/>
                <a:latin typeface="+mn-lt"/>
                <a:ea typeface="+mn-ea"/>
                <a:cs typeface="+mn-cs"/>
              </a:rPr>
              <a:t> </a:t>
            </a:r>
            <a:r>
              <a:rPr lang="en-US" sz="2200" dirty="0" smtClean="0">
                <a:solidFill>
                  <a:schemeClr val="tx1">
                    <a:lumMod val="65000"/>
                    <a:lumOff val="35000"/>
                  </a:schemeClr>
                </a:solidFill>
              </a:rPr>
              <a:t>Shoreline</a:t>
            </a:r>
            <a:r>
              <a:rPr kumimoji="0" lang="en-US" sz="2200" b="0" i="0" u="none" strike="noStrike" kern="1200" cap="none" spc="0" normalizeH="0" baseline="0" noProof="0" dirty="0" smtClean="0">
                <a:ln>
                  <a:noFill/>
                </a:ln>
                <a:solidFill>
                  <a:schemeClr val="tx1">
                    <a:lumMod val="65000"/>
                    <a:lumOff val="35000"/>
                  </a:schemeClr>
                </a:solidFill>
                <a:uLnTx/>
                <a:uFillTx/>
                <a:latin typeface="+mn-lt"/>
                <a:ea typeface="+mn-ea"/>
                <a:cs typeface="+mn-cs"/>
              </a:rPr>
              <a:t>, Washington</a:t>
            </a:r>
          </a:p>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lang="en-US" sz="2200" dirty="0" smtClean="0">
                <a:solidFill>
                  <a:schemeClr val="tx1">
                    <a:lumMod val="65000"/>
                    <a:lumOff val="35000"/>
                  </a:schemeClr>
                </a:solidFill>
              </a:rPr>
              <a:t>October</a:t>
            </a:r>
            <a:r>
              <a:rPr kumimoji="0" lang="en-US" sz="2200" b="0" i="0" u="none" strike="noStrike" kern="1200" cap="none" spc="0" normalizeH="0" baseline="0" noProof="0" dirty="0" smtClean="0">
                <a:ln>
                  <a:noFill/>
                </a:ln>
                <a:solidFill>
                  <a:schemeClr val="tx1">
                    <a:lumMod val="65000"/>
                    <a:lumOff val="35000"/>
                  </a:schemeClr>
                </a:solidFill>
                <a:uLnTx/>
                <a:uFillTx/>
                <a:latin typeface="+mn-lt"/>
                <a:ea typeface="+mn-ea"/>
                <a:cs typeface="+mn-cs"/>
              </a:rPr>
              <a:t>, 2015</a:t>
            </a:r>
          </a:p>
        </p:txBody>
      </p:sp>
      <p:sp>
        <p:nvSpPr>
          <p:cNvPr id="7" name="Subtitle 2"/>
          <p:cNvSpPr txBox="1">
            <a:spLocks/>
          </p:cNvSpPr>
          <p:nvPr/>
        </p:nvSpPr>
        <p:spPr>
          <a:xfrm>
            <a:off x="5167286" y="5478922"/>
            <a:ext cx="3680982" cy="1197648"/>
          </a:xfrm>
          <a:prstGeom prst="rect">
            <a:avLst/>
          </a:prstGeom>
          <a:effectLst>
            <a:outerShdw blurRad="50800" dist="38100" dir="2700000" algn="br">
              <a:srgbClr val="000000">
                <a:alpha val="43000"/>
              </a:srgbClr>
            </a:outerShdw>
          </a:effectLst>
        </p:spPr>
        <p:txBody>
          <a:bodyPr vert="horz" lIns="91440" tIns="45720" rIns="91440" bIns="45720" rtlCol="0">
            <a:noAutofit/>
          </a:body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US" sz="2200" b="0" i="0" u="none" strike="noStrike" kern="1200" cap="none" spc="0" normalizeH="0" baseline="0" noProof="0" dirty="0" smtClean="0">
                <a:ln>
                  <a:noFill/>
                </a:ln>
                <a:solidFill>
                  <a:srgbClr val="595959"/>
                </a:solidFill>
                <a:uLnTx/>
                <a:uFillTx/>
                <a:latin typeface="+mn-lt"/>
                <a:ea typeface="+mn-ea"/>
                <a:cs typeface="+mn-cs"/>
              </a:rPr>
              <a:t>Mark Roddy,</a:t>
            </a:r>
          </a:p>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US" sz="2200" b="0" i="0" u="none" strike="noStrike" kern="1200" cap="none" spc="0" normalizeH="0" baseline="0" noProof="0" dirty="0" smtClean="0">
                <a:ln>
                  <a:noFill/>
                </a:ln>
                <a:solidFill>
                  <a:srgbClr val="595959"/>
                </a:solidFill>
                <a:uLnTx/>
                <a:uFillTx/>
                <a:latin typeface="+mn-lt"/>
                <a:ea typeface="+mn-ea"/>
                <a:cs typeface="+mn-cs"/>
              </a:rPr>
              <a:t>Seattle University  </a:t>
            </a:r>
          </a:p>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US" sz="2200" b="0" i="0" u="none" strike="noStrike" kern="1200" cap="none" spc="0" normalizeH="0" baseline="0" noProof="0" dirty="0" smtClean="0">
                <a:ln>
                  <a:noFill/>
                </a:ln>
                <a:solidFill>
                  <a:srgbClr val="595959"/>
                </a:solidFill>
                <a:uLnTx/>
                <a:uFillTx/>
                <a:latin typeface="+mn-lt"/>
                <a:ea typeface="+mn-ea"/>
                <a:cs typeface="+mn-cs"/>
              </a:rPr>
              <a:t>Master in Teaching Program</a:t>
            </a:r>
          </a:p>
        </p:txBody>
      </p:sp>
      <p:pic>
        <p:nvPicPr>
          <p:cNvPr id="9" name="Picture 8"/>
          <p:cNvPicPr/>
          <p:nvPr/>
        </p:nvPicPr>
        <p:blipFill>
          <a:blip r:embed="rId6">
            <a:extLst>
              <a:ext uri="{28A0092B-C50C-407E-A947-70E740481C1C}">
                <a14:useLocalDpi xmlns:p="http://schemas.openxmlformats.org/presentationml/2006/main" xmlns="" xmlns:wpc="http://schemas.microsoft.com/office/word/2010/wordprocessingCanvas" xmlns:mo="http://schemas.microsoft.com/office/mac/office/2008/main" xmlns:mc="http://schemas.openxmlformats.org/markup-compatibility/2006" xmlns:mv="urn:schemas-microsoft-com:mac:vml"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a:stretch>
            <a:fillRect/>
          </a:stretch>
        </p:blipFill>
        <p:spPr bwMode="auto">
          <a:xfrm>
            <a:off x="3338752" y="1308548"/>
            <a:ext cx="1156142" cy="1204193"/>
          </a:xfrm>
          <a:prstGeom prst="rect">
            <a:avLst/>
          </a:prstGeom>
          <a:noFill/>
          <a:ln>
            <a:noFill/>
          </a:ln>
          <a:effectLst>
            <a:outerShdw blurRad="50800" dist="38100" dir="2700000" algn="tl" rotWithShape="0">
              <a:srgbClr val="000000">
                <a:alpha val="43000"/>
              </a:srgbClr>
            </a:outerShdw>
          </a:effectLst>
          <a:extLst>
            <a:ext uri="{FAA26D3D-D897-4be2-8F04-BA451C77F1D7}">
              <ma14:placeholderFlag xmlns:p="http://schemas.openxmlformats.org/presentationml/2006/main" xmlns="" xmlns:wpc="http://schemas.microsoft.com/office/word/2010/wordprocessingCanvas" xmlns:mo="http://schemas.microsoft.com/office/mac/office/2008/main" xmlns:mc="http://schemas.openxmlformats.org/markup-compatibility/2006" xmlns:mv="urn:schemas-microsoft-com:mac:vml"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ma14="http://schemas.microsoft.com/office/mac/drawingml/2011/main" xmlns:lc="http://schemas.openxmlformats.org/drawingml/2006/lockedCanvas"/>
            </a:ext>
          </a:extLst>
        </p:spPr>
      </p:pic>
      <p:pic>
        <p:nvPicPr>
          <p:cNvPr id="12" name="Picture 11"/>
          <p:cNvPicPr/>
          <p:nvPr/>
        </p:nvPicPr>
        <p:blipFill rotWithShape="1">
          <a:blip r:embed="rId7">
            <a:extLst>
              <a:ext uri="{28A0092B-C50C-407E-A947-70E740481C1C}">
                <a14:useLocalDpi xmlns:p="http://schemas.openxmlformats.org/presentationml/2006/main" xmlns="" xmlns:wpc="http://schemas.microsoft.com/office/word/2010/wordprocessingCanvas" xmlns:mo="http://schemas.microsoft.com/office/mac/office/2008/main" xmlns:mc="http://schemas.openxmlformats.org/markup-compatibility/2006" xmlns:mv="urn:schemas-microsoft-com:mac:vml"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l="13333" r="13333"/>
          <a:stretch/>
        </p:blipFill>
        <p:spPr bwMode="auto">
          <a:xfrm>
            <a:off x="427064" y="86975"/>
            <a:ext cx="843280" cy="887148"/>
          </a:xfrm>
          <a:prstGeom prst="rect">
            <a:avLst/>
          </a:prstGeom>
          <a:noFill/>
          <a:ln>
            <a:noFill/>
          </a:ln>
          <a:extLst>
            <a:ext uri="{53640926-AAD7-44d8-BBD7-CCE9431645EC}">
              <a14:shadowObscured xmlns:p="http://schemas.openxmlformats.org/presentationml/2006/main" xmlns="" xmlns:wpc="http://schemas.microsoft.com/office/word/2010/wordprocessingCanvas" xmlns:mo="http://schemas.microsoft.com/office/mac/office/2008/main" xmlns:mc="http://schemas.openxmlformats.org/markup-compatibility/2006" xmlns:mv="urn:schemas-microsoft-com:mac:vml"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a:ext>
            <a:ext uri="{FAA26D3D-D897-4be2-8F04-BA451C77F1D7}">
              <ma14:placeholderFlag xmlns:p="http://schemas.openxmlformats.org/presentationml/2006/main" xmlns="" xmlns:wpc="http://schemas.microsoft.com/office/word/2010/wordprocessingCanvas" xmlns:mo="http://schemas.microsoft.com/office/mac/office/2008/main" xmlns:mc="http://schemas.openxmlformats.org/markup-compatibility/2006" xmlns:mv="urn:schemas-microsoft-com:mac:vml"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ma14="http://schemas.microsoft.com/office/mac/drawingml/2011/main" xmlns:lc="http://schemas.openxmlformats.org/drawingml/2006/lockedCanvas"/>
            </a:ext>
          </a:extLst>
        </p:spPr>
      </p:pic>
      <p:pic>
        <p:nvPicPr>
          <p:cNvPr id="13" name="Picture 12"/>
          <p:cNvPicPr/>
          <p:nvPr/>
        </p:nvPicPr>
        <p:blipFill>
          <a:blip r:embed="rId8">
            <a:extLst>
              <a:ext uri="{28A0092B-C50C-407E-A947-70E740481C1C}">
                <a14:useLocalDpi xmlns:p="http://schemas.openxmlformats.org/presentationml/2006/main" xmlns="" xmlns:wpc="http://schemas.microsoft.com/office/word/2010/wordprocessingCanvas" xmlns:mo="http://schemas.microsoft.com/office/mac/office/2008/main" xmlns:mc="http://schemas.openxmlformats.org/markup-compatibility/2006" xmlns:mv="urn:schemas-microsoft-com:mac:vml"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tretch>
            <a:fillRect/>
          </a:stretch>
        </p:blipFill>
        <p:spPr>
          <a:xfrm>
            <a:off x="260638" y="1308548"/>
            <a:ext cx="2766341" cy="2638027"/>
          </a:xfrm>
          <a:prstGeom prst="rect">
            <a:avLst/>
          </a:prstGeom>
          <a:ln>
            <a:solidFill>
              <a:schemeClr val="tx1"/>
            </a:solidFill>
          </a:ln>
          <a:effectLst>
            <a:outerShdw blurRad="50800" dist="38100" dir="2700000" algn="tl" rotWithShape="0">
              <a:srgbClr val="000000">
                <a:alpha val="43000"/>
              </a:srgbClr>
            </a:outerShdw>
          </a:effectLst>
          <a:extLst>
            <a:ext uri="{FAA26D3D-D897-4be2-8F04-BA451C77F1D7}">
              <ma14:placeholderFlag xmlns:p="http://schemas.openxmlformats.org/presentationml/2006/main" xmlns="" xmlns:wpc="http://schemas.microsoft.com/office/word/2010/wordprocessingCanvas" xmlns:mo="http://schemas.microsoft.com/office/mac/office/2008/main" xmlns:mc="http://schemas.openxmlformats.org/markup-compatibility/2006" xmlns:mv="urn:schemas-microsoft-com:mac:vml"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ma14="http://schemas.microsoft.com/office/mac/drawingml/2011/main" xmlns:lc="http://schemas.openxmlformats.org/drawingml/2006/lockedCanvas"/>
            </a:ext>
          </a:extLst>
        </p:spPr>
      </p:pic>
      <p:pic>
        <p:nvPicPr>
          <p:cNvPr id="14" name="Picture 13"/>
          <p:cNvPicPr/>
          <p:nvPr/>
        </p:nvPicPr>
        <p:blipFill rotWithShape="1">
          <a:blip r:embed="rId9">
            <a:extLst>
              <a:ext uri="{28A0092B-C50C-407E-A947-70E740481C1C}">
                <a14:useLocalDpi xmlns:p="http://schemas.openxmlformats.org/presentationml/2006/main" xmlns="" xmlns:wpc="http://schemas.microsoft.com/office/word/2010/wordprocessingCanvas" xmlns:mo="http://schemas.microsoft.com/office/mac/office/2008/main" xmlns:mc="http://schemas.openxmlformats.org/markup-compatibility/2006" xmlns:mv="urn:schemas-microsoft-com:mac:vml"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l="11178" t="7722" r="10581" b="6249"/>
          <a:stretch/>
        </p:blipFill>
        <p:spPr bwMode="auto">
          <a:xfrm>
            <a:off x="3928830" y="2688272"/>
            <a:ext cx="1920240" cy="1188720"/>
          </a:xfrm>
          <a:prstGeom prst="rect">
            <a:avLst/>
          </a:prstGeom>
          <a:noFill/>
          <a:ln>
            <a:noFill/>
          </a:ln>
          <a:extLst>
            <a:ext uri="{53640926-AAD7-44d8-BBD7-CCE9431645EC}">
              <a14:shadowObscured xmlns:p="http://schemas.openxmlformats.org/presentationml/2006/main" xmlns="" xmlns:wpc="http://schemas.microsoft.com/office/word/2010/wordprocessingCanvas" xmlns:mo="http://schemas.microsoft.com/office/mac/office/2008/main" xmlns:mc="http://schemas.openxmlformats.org/markup-compatibility/2006" xmlns:mv="urn:schemas-microsoft-com:mac:vml"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a:ext>
            <a:ext uri="{FAA26D3D-D897-4be2-8F04-BA451C77F1D7}">
              <ma14:placeholderFlag xmlns:p="http://schemas.openxmlformats.org/presentationml/2006/main" xmlns="" xmlns:wpc="http://schemas.microsoft.com/office/word/2010/wordprocessingCanvas" xmlns:mo="http://schemas.microsoft.com/office/mac/office/2008/main" xmlns:mc="http://schemas.openxmlformats.org/markup-compatibility/2006" xmlns:mv="urn:schemas-microsoft-com:mac:vml"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ma14="http://schemas.microsoft.com/office/mac/drawingml/2011/main" xmlns:lc="http://schemas.openxmlformats.org/drawingml/2006/lockedCanvas"/>
            </a:ext>
          </a:extLst>
        </p:spPr>
      </p:pic>
      <p:pic>
        <p:nvPicPr>
          <p:cNvPr id="10" name="Picture 9"/>
          <p:cNvPicPr/>
          <p:nvPr/>
        </p:nvPicPr>
        <p:blipFill>
          <a:blip r:embed="rId10">
            <a:extLst>
              <a:ext uri="{28A0092B-C50C-407E-A947-70E740481C1C}">
                <a14:useLocalDpi xmlns:p="http://schemas.openxmlformats.org/presentationml/2006/main" xmlns="" xmlns:wpc="http://schemas.microsoft.com/office/word/2010/wordprocessingCanvas" xmlns:mo="http://schemas.microsoft.com/office/mac/office/2008/main" xmlns:mc="http://schemas.openxmlformats.org/markup-compatibility/2006" xmlns:mv="urn:schemas-microsoft-com:mac:vml"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a:stretch>
            <a:fillRect/>
          </a:stretch>
        </p:blipFill>
        <p:spPr bwMode="auto">
          <a:xfrm>
            <a:off x="5463019" y="1366078"/>
            <a:ext cx="3506504" cy="1775253"/>
          </a:xfrm>
          <a:prstGeom prst="rect">
            <a:avLst/>
          </a:prstGeom>
          <a:noFill/>
          <a:ln>
            <a:solidFill>
              <a:schemeClr val="tx1"/>
            </a:solidFill>
          </a:ln>
          <a:effectLst>
            <a:outerShdw blurRad="50800" dist="38100" dir="2700000" algn="tl" rotWithShape="0">
              <a:srgbClr val="000000">
                <a:alpha val="43000"/>
              </a:srgbClr>
            </a:outerShdw>
          </a:effectLst>
        </p:spPr>
      </p:pic>
      <p:pic>
        <p:nvPicPr>
          <p:cNvPr id="18" name="Picture 17" descr="pple weather App iOS 8.1 - YouTube"/>
          <p:cNvPicPr/>
          <p:nvPr/>
        </p:nvPicPr>
        <p:blipFill>
          <a:blip r:embed="rId11">
            <a:extLst>
              <a:ext uri="{28A0092B-C50C-407E-A947-70E740481C1C}">
                <a14:useLocalDpi xmlns:p="http://schemas.openxmlformats.org/presentationml/2006/main" xmlns="" xmlns:wpc="http://schemas.microsoft.com/office/word/2010/wordprocessingCanvas" xmlns:mo="http://schemas.microsoft.com/office/mac/office/2008/main" xmlns:mc="http://schemas.openxmlformats.org/markup-compatibility/2006" xmlns:mv="urn:schemas-microsoft-com:mac:vml"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lc="http://schemas.openxmlformats.org/drawingml/2006/lockedCanvas" val="0"/>
              </a:ext>
            </a:extLst>
          </a:blip>
          <a:srcRect/>
          <a:stretch>
            <a:fillRect/>
          </a:stretch>
        </p:blipFill>
        <p:spPr bwMode="auto">
          <a:xfrm>
            <a:off x="2253356" y="5385593"/>
            <a:ext cx="773623" cy="1412571"/>
          </a:xfrm>
          <a:prstGeom prst="rect">
            <a:avLst/>
          </a:prstGeom>
          <a:noFill/>
          <a:ln>
            <a:noFill/>
          </a:ln>
          <a:effectLst>
            <a:outerShdw blurRad="50800" dist="38100" dir="2700000" algn="tl" rotWithShape="0">
              <a:srgbClr val="000000">
                <a:alpha val="43000"/>
              </a:srgbClr>
            </a:outerShdw>
          </a:effectLst>
          <a:extLst>
            <a:ext uri="{FAA26D3D-D897-4be2-8F04-BA451C77F1D7}">
              <ma14:placeholderFlag xmlns:p="http://schemas.openxmlformats.org/presentationml/2006/main" xmlns="" xmlns:wpc="http://schemas.microsoft.com/office/word/2010/wordprocessingCanvas" xmlns:mo="http://schemas.microsoft.com/office/mac/office/2008/main" xmlns:mc="http://schemas.openxmlformats.org/markup-compatibility/2006" xmlns:mv="urn:schemas-microsoft-com:mac:vml"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ma14="http://schemas.microsoft.com/office/mac/drawingml/2011/main" xmlns:lc="http://schemas.openxmlformats.org/drawingml/2006/lockedCanvas"/>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Heat Gun</a:t>
            </a:r>
            <a:endParaRPr lang="en-US" dirty="0"/>
          </a:p>
        </p:txBody>
      </p:sp>
      <p:pic>
        <p:nvPicPr>
          <p:cNvPr id="5" name="Picture 4" descr="Screen Shot 2015-10-24 at 4.19.16 PM.png"/>
          <p:cNvPicPr>
            <a:picLocks noChangeAspect="1"/>
          </p:cNvPicPr>
          <p:nvPr/>
        </p:nvPicPr>
        <p:blipFill>
          <a:blip r:embed="rId2"/>
          <a:stretch>
            <a:fillRect/>
          </a:stretch>
        </p:blipFill>
        <p:spPr>
          <a:xfrm>
            <a:off x="2071911" y="1021671"/>
            <a:ext cx="4927600" cy="561340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67732" y="1429325"/>
            <a:ext cx="1989824" cy="1053056"/>
          </a:xfrm>
          <a:prstGeom prst="rect">
            <a:avLst/>
          </a:prstGeom>
        </p:spPr>
      </p:pic>
      <p:sp>
        <p:nvSpPr>
          <p:cNvPr id="3" name="Content Placeholder 2"/>
          <p:cNvSpPr>
            <a:spLocks noGrp="1"/>
          </p:cNvSpPr>
          <p:nvPr>
            <p:ph idx="1"/>
          </p:nvPr>
        </p:nvSpPr>
        <p:spPr>
          <a:xfrm>
            <a:off x="1673162" y="1029097"/>
            <a:ext cx="7247468" cy="5372281"/>
          </a:xfrm>
        </p:spPr>
        <p:txBody>
          <a:bodyPr>
            <a:normAutofit lnSpcReduction="10000"/>
          </a:bodyPr>
          <a:lstStyle/>
          <a:p>
            <a:r>
              <a:rPr lang="en-US" dirty="0" smtClean="0"/>
              <a:t>Talk about quantification and its role in school science and mathematics and give some examples from our day-to-day lives </a:t>
            </a:r>
            <a:r>
              <a:rPr lang="en-US" sz="2400" dirty="0" smtClean="0"/>
              <a:t>(well, my everyday life anyhow) (15 min.)</a:t>
            </a:r>
            <a:r>
              <a:rPr lang="en-US" dirty="0" smtClean="0"/>
              <a:t>;</a:t>
            </a:r>
          </a:p>
          <a:p>
            <a:r>
              <a:rPr lang="en-US" dirty="0" smtClean="0"/>
              <a:t>Introduce the stations</a:t>
            </a:r>
            <a:r>
              <a:rPr lang="en-US" sz="2400" dirty="0" smtClean="0"/>
              <a:t> (10 min.)</a:t>
            </a:r>
            <a:r>
              <a:rPr lang="en-US" dirty="0" smtClean="0"/>
              <a:t>;</a:t>
            </a:r>
          </a:p>
          <a:p>
            <a:r>
              <a:rPr lang="en-US" dirty="0" smtClean="0"/>
              <a:t>Station 1</a:t>
            </a:r>
            <a:r>
              <a:rPr lang="en-US" sz="2400" dirty="0" smtClean="0"/>
              <a:t> (15 min.)</a:t>
            </a:r>
          </a:p>
          <a:p>
            <a:r>
              <a:rPr lang="en-US" dirty="0" smtClean="0"/>
              <a:t>Station 2 </a:t>
            </a:r>
            <a:r>
              <a:rPr lang="en-US" sz="2400" dirty="0" smtClean="0"/>
              <a:t>(15 min.)</a:t>
            </a:r>
          </a:p>
          <a:p>
            <a:r>
              <a:rPr lang="en-US" dirty="0" smtClean="0"/>
              <a:t>Station 3 </a:t>
            </a:r>
            <a:r>
              <a:rPr lang="en-US" sz="2400" dirty="0" smtClean="0"/>
              <a:t>(15 min.)</a:t>
            </a:r>
            <a:endParaRPr lang="en-US" dirty="0" smtClean="0"/>
          </a:p>
          <a:p>
            <a:r>
              <a:rPr lang="en-US" dirty="0" smtClean="0"/>
              <a:t>How might you use this in a classroom? </a:t>
            </a:r>
            <a:r>
              <a:rPr lang="en-US" sz="2400" dirty="0" smtClean="0"/>
              <a:t>(15 min.)</a:t>
            </a:r>
            <a:r>
              <a:rPr lang="en-US" dirty="0" smtClean="0"/>
              <a:t>  </a:t>
            </a:r>
          </a:p>
        </p:txBody>
      </p:sp>
      <p:sp>
        <p:nvSpPr>
          <p:cNvPr id="4" name="TextBox 3"/>
          <p:cNvSpPr txBox="1"/>
          <p:nvPr/>
        </p:nvSpPr>
        <p:spPr>
          <a:xfrm>
            <a:off x="596452" y="38485"/>
            <a:ext cx="2677122" cy="830997"/>
          </a:xfrm>
          <a:prstGeom prst="rect">
            <a:avLst/>
          </a:prstGeom>
          <a:noFill/>
        </p:spPr>
        <p:txBody>
          <a:bodyPr wrap="none" rtlCol="0">
            <a:spAutoFit/>
          </a:bodyPr>
          <a:lstStyle/>
          <a:p>
            <a:r>
              <a:rPr lang="en-US" sz="4800" dirty="0" smtClean="0">
                <a:latin typeface="Brush Script MT Italic"/>
                <a:cs typeface="Brush Script MT Italic"/>
              </a:rPr>
              <a:t>The Plan</a:t>
            </a:r>
            <a:endParaRPr lang="en-US" sz="4800" dirty="0">
              <a:latin typeface="Brush Script MT Italic"/>
              <a:cs typeface="Brush Script MT Italic"/>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348342" y="1417638"/>
            <a:ext cx="8469086" cy="4763861"/>
          </a:xfrm>
          <a:prstGeom prst="rect">
            <a:avLst/>
          </a:prstGeom>
        </p:spPr>
      </p:pic>
      <p:sp>
        <p:nvSpPr>
          <p:cNvPr id="2" name="Title 1"/>
          <p:cNvSpPr>
            <a:spLocks noGrp="1"/>
          </p:cNvSpPr>
          <p:nvPr>
            <p:ph type="title"/>
          </p:nvPr>
        </p:nvSpPr>
        <p:spPr/>
        <p:txBody>
          <a:bodyPr/>
          <a:lstStyle/>
          <a:p>
            <a:r>
              <a:rPr lang="en-US" dirty="0" smtClean="0"/>
              <a:t>Quantification </a:t>
            </a:r>
            <a:endParaRPr lang="en-US" dirty="0"/>
          </a:p>
        </p:txBody>
      </p:sp>
      <p:pic>
        <p:nvPicPr>
          <p:cNvPr id="7" name="Picture 6" descr="HomeDepot.pdf"/>
          <p:cNvPicPr>
            <a:picLocks noChangeAspect="1"/>
          </p:cNvPicPr>
          <p:nvPr/>
        </p:nvPicPr>
        <mc:AlternateContent>
          <mc:Choice xmlns:ma="http://schemas.microsoft.com/office/mac/drawingml/2008/main" Requires="ma">
            <p:blipFill>
              <a:blip r:embed="rId3"/>
              <a:stretch>
                <a:fillRect/>
              </a:stretch>
            </p:blipFill>
          </mc:Choice>
          <mc:Fallback>
            <p:blipFill>
              <a:blip r:embed="rId4"/>
              <a:stretch>
                <a:fillRect/>
              </a:stretch>
            </p:blipFill>
          </mc:Fallback>
        </mc:AlternateContent>
        <p:spPr>
          <a:xfrm>
            <a:off x="4244510" y="1221856"/>
            <a:ext cx="4355202" cy="5636143"/>
          </a:xfrm>
          <a:prstGeom prst="rect">
            <a:avLst/>
          </a:prstGeom>
        </p:spPr>
      </p:pic>
      <p:pic>
        <p:nvPicPr>
          <p:cNvPr id="6" name="Content Placeholder 5" descr="HarborFreight.pdf"/>
          <p:cNvPicPr>
            <a:picLocks noGrp="1" noChangeAspect="1"/>
          </p:cNvPicPr>
          <p:nvPr>
            <p:ph idx="1"/>
          </p:nvPr>
        </p:nvPicPr>
        <mc:AlternateContent>
          <mc:Choice xmlns:ma="http://schemas.microsoft.com/office/mac/drawingml/2008/main" Requires="ma">
            <p:blipFill>
              <a:blip r:embed="rId5"/>
              <a:srcRect l="10884" r="9133"/>
              <a:stretch>
                <a:fillRect/>
              </a:stretch>
            </p:blipFill>
          </mc:Choice>
          <mc:Fallback>
            <p:blipFill>
              <a:blip r:embed="rId6"/>
              <a:srcRect l="10884" r="9133"/>
              <a:stretch>
                <a:fillRect/>
              </a:stretch>
            </p:blipFill>
          </mc:Fallback>
        </mc:AlternateContent>
        <p:spPr>
          <a:xfrm>
            <a:off x="1143000" y="1221857"/>
            <a:ext cx="3483429" cy="5636143"/>
          </a:xfrm>
        </p:spPr>
      </p:pic>
      <p:pic>
        <p:nvPicPr>
          <p:cNvPr id="4" name="Picture 3" descr="Screen Shot 2015-10-24 at 10.31.31 AM.png"/>
          <p:cNvPicPr>
            <a:picLocks noChangeAspect="1"/>
          </p:cNvPicPr>
          <p:nvPr/>
        </p:nvPicPr>
        <p:blipFill>
          <a:blip r:embed="rId7"/>
          <a:stretch>
            <a:fillRect/>
          </a:stretch>
        </p:blipFill>
        <p:spPr>
          <a:xfrm>
            <a:off x="464575" y="1956122"/>
            <a:ext cx="8176479" cy="2597735"/>
          </a:xfrm>
          <a:prstGeom prst="rect">
            <a:avLst/>
          </a:prstGeom>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accel="50000" decel="5000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Practices</a:t>
            </a:r>
            <a:br>
              <a:rPr lang="en-US" dirty="0" smtClean="0"/>
            </a:br>
            <a:r>
              <a:rPr lang="en-US" dirty="0" smtClean="0"/>
              <a:t>in Science          &amp;       Mathematics</a:t>
            </a:r>
            <a:endParaRPr lang="en-US" dirty="0"/>
          </a:p>
        </p:txBody>
      </p:sp>
      <p:sp>
        <p:nvSpPr>
          <p:cNvPr id="3" name="Content Placeholder 2"/>
          <p:cNvSpPr>
            <a:spLocks noGrp="1"/>
          </p:cNvSpPr>
          <p:nvPr>
            <p:ph idx="1"/>
          </p:nvPr>
        </p:nvSpPr>
        <p:spPr>
          <a:xfrm>
            <a:off x="457200" y="1600200"/>
            <a:ext cx="3961494" cy="4766389"/>
          </a:xfrm>
        </p:spPr>
        <p:txBody>
          <a:bodyPr>
            <a:normAutofit fontScale="55000" lnSpcReduction="20000"/>
          </a:bodyPr>
          <a:lstStyle/>
          <a:p>
            <a:pPr marL="420624" indent="-420624">
              <a:spcBef>
                <a:spcPts val="1000"/>
              </a:spcBef>
              <a:buFont typeface="Wingdings" charset="2"/>
              <a:buAutoNum type="arabicPlain"/>
            </a:pPr>
            <a:r>
              <a:rPr lang="en-US" dirty="0" smtClean="0"/>
              <a:t>Asking questions (for science) and defining problems (for engineering) </a:t>
            </a:r>
          </a:p>
          <a:p>
            <a:pPr marL="420624" indent="-420624">
              <a:spcBef>
                <a:spcPts val="1000"/>
              </a:spcBef>
              <a:buFont typeface="Wingdings" charset="2"/>
              <a:buAutoNum type="arabicPlain"/>
            </a:pPr>
            <a:r>
              <a:rPr lang="en-US" dirty="0" smtClean="0"/>
              <a:t>Developing and using models </a:t>
            </a:r>
          </a:p>
          <a:p>
            <a:pPr marL="420624" indent="-420624">
              <a:spcBef>
                <a:spcPts val="1000"/>
              </a:spcBef>
              <a:buFont typeface="Wingdings" charset="2"/>
              <a:buAutoNum type="arabicPlain"/>
            </a:pPr>
            <a:r>
              <a:rPr lang="en-US" dirty="0" smtClean="0"/>
              <a:t>Planning and carrying out investigations </a:t>
            </a:r>
          </a:p>
          <a:p>
            <a:pPr marL="420624" indent="-420624">
              <a:spcBef>
                <a:spcPts val="1000"/>
              </a:spcBef>
              <a:buFont typeface="Wingdings" charset="2"/>
              <a:buAutoNum type="arabicPlain"/>
            </a:pPr>
            <a:r>
              <a:rPr lang="en-US" dirty="0" smtClean="0"/>
              <a:t>Analyzing and interpreting data </a:t>
            </a:r>
          </a:p>
          <a:p>
            <a:pPr marL="420624" indent="-420624">
              <a:spcBef>
                <a:spcPts val="1000"/>
              </a:spcBef>
              <a:buFont typeface="Wingdings" charset="2"/>
              <a:buAutoNum type="arabicPlain"/>
            </a:pPr>
            <a:r>
              <a:rPr lang="en-US" dirty="0" smtClean="0"/>
              <a:t>Using mathematics and computational thinking </a:t>
            </a:r>
          </a:p>
          <a:p>
            <a:pPr marL="420624" indent="-420624">
              <a:spcBef>
                <a:spcPts val="1000"/>
              </a:spcBef>
              <a:buFont typeface="Wingdings" charset="2"/>
              <a:buAutoNum type="arabicPlain"/>
            </a:pPr>
            <a:r>
              <a:rPr lang="en-US" dirty="0" smtClean="0"/>
              <a:t>Constructing explanations (for science) and designing solutions (for engineering) </a:t>
            </a:r>
          </a:p>
          <a:p>
            <a:pPr marL="420624" indent="-420624">
              <a:spcBef>
                <a:spcPts val="1000"/>
              </a:spcBef>
              <a:buFont typeface="Wingdings" charset="2"/>
              <a:buAutoNum type="arabicPlain"/>
            </a:pPr>
            <a:r>
              <a:rPr lang="en-US" dirty="0" smtClean="0"/>
              <a:t>Engaging in argument from evidence </a:t>
            </a:r>
          </a:p>
          <a:p>
            <a:pPr marL="420624" indent="-420624">
              <a:spcBef>
                <a:spcPts val="1000"/>
              </a:spcBef>
              <a:buFont typeface="Wingdings" charset="2"/>
              <a:buAutoNum type="arabicPlain"/>
            </a:pPr>
            <a:r>
              <a:rPr lang="en-US" dirty="0" smtClean="0"/>
              <a:t>Obtaining, evaluating, and communicating information </a:t>
            </a:r>
          </a:p>
          <a:p>
            <a:endParaRPr lang="en-US" dirty="0"/>
          </a:p>
        </p:txBody>
      </p:sp>
      <p:sp>
        <p:nvSpPr>
          <p:cNvPr id="4" name="Content Placeholder 2"/>
          <p:cNvSpPr txBox="1">
            <a:spLocks/>
          </p:cNvSpPr>
          <p:nvPr/>
        </p:nvSpPr>
        <p:spPr>
          <a:xfrm>
            <a:off x="4725306" y="1600201"/>
            <a:ext cx="3961494" cy="4331512"/>
          </a:xfrm>
          <a:prstGeom prst="rect">
            <a:avLst/>
          </a:prstGeom>
        </p:spPr>
        <p:txBody>
          <a:bodyPr vert="horz" lIns="91440" tIns="45720" rIns="91440" bIns="45720" rtlCol="0">
            <a:normAutofit fontScale="85000" lnSpcReduction="10000"/>
          </a:bodyPr>
          <a:lstStyle/>
          <a:p>
            <a:pPr marL="420624" indent="-420624">
              <a:spcBef>
                <a:spcPts val="1000"/>
              </a:spcBef>
              <a:buFont typeface="Wingdings" charset="2"/>
              <a:buAutoNum type="arabicPlain"/>
            </a:pPr>
            <a:r>
              <a:rPr lang="en-US" sz="2118" dirty="0" smtClean="0"/>
              <a:t>Make sense of problems and persevere in solving them.</a:t>
            </a:r>
          </a:p>
          <a:p>
            <a:pPr marL="420624" indent="-420624">
              <a:spcBef>
                <a:spcPts val="1000"/>
              </a:spcBef>
              <a:buFont typeface="Wingdings" charset="2"/>
              <a:buAutoNum type="arabicPlain"/>
            </a:pPr>
            <a:r>
              <a:rPr lang="en-US" sz="2118" dirty="0" smtClean="0"/>
              <a:t>Reason abstractly and quantitatively.</a:t>
            </a:r>
          </a:p>
          <a:p>
            <a:pPr marL="420624" indent="-420624">
              <a:spcBef>
                <a:spcPts val="1000"/>
              </a:spcBef>
              <a:buFont typeface="Wingdings" charset="2"/>
              <a:buAutoNum type="arabicPlain"/>
            </a:pPr>
            <a:r>
              <a:rPr lang="en-US" sz="2118" dirty="0" smtClean="0"/>
              <a:t>Construct viable arguments and critique the reasoning of others.</a:t>
            </a:r>
          </a:p>
          <a:p>
            <a:pPr marL="420624" indent="-420624">
              <a:spcBef>
                <a:spcPts val="1000"/>
              </a:spcBef>
              <a:buFont typeface="Wingdings" charset="2"/>
              <a:buAutoNum type="arabicPlain"/>
            </a:pPr>
            <a:r>
              <a:rPr lang="en-US" sz="2118" dirty="0" smtClean="0"/>
              <a:t>Model with mathematics.</a:t>
            </a:r>
          </a:p>
          <a:p>
            <a:pPr marL="420624" indent="-420624">
              <a:spcBef>
                <a:spcPts val="1000"/>
              </a:spcBef>
              <a:buFont typeface="Wingdings" charset="2"/>
              <a:buAutoNum type="arabicPlain"/>
            </a:pPr>
            <a:r>
              <a:rPr lang="en-US" sz="2118" dirty="0" smtClean="0"/>
              <a:t>Use appropriate tools strategically.</a:t>
            </a:r>
          </a:p>
          <a:p>
            <a:pPr marL="420624" marR="0" lvl="0" indent="-420624" algn="l" defTabSz="457200" rtl="0" eaLnBrk="1" fontAlgn="auto" latinLnBrk="0" hangingPunct="1">
              <a:lnSpc>
                <a:spcPct val="100000"/>
              </a:lnSpc>
              <a:spcBef>
                <a:spcPts val="1000"/>
              </a:spcBef>
              <a:spcAft>
                <a:spcPts val="0"/>
              </a:spcAft>
              <a:buClrTx/>
              <a:buSzTx/>
              <a:buFont typeface="Wingdings" charset="2"/>
              <a:buAutoNum type="arabicPlain"/>
              <a:tabLst/>
              <a:defRPr/>
            </a:pPr>
            <a:r>
              <a:rPr kumimoji="0" lang="en-US" sz="2118" i="0" u="none" strike="noStrike" kern="1200" cap="none" spc="0" normalizeH="0" baseline="0" noProof="0" dirty="0" smtClean="0">
                <a:ln>
                  <a:noFill/>
                </a:ln>
                <a:solidFill>
                  <a:schemeClr val="tx1"/>
                </a:solidFill>
                <a:effectLst/>
                <a:uLnTx/>
                <a:uFillTx/>
                <a:latin typeface="+mn-lt"/>
                <a:ea typeface="+mn-ea"/>
                <a:cs typeface="+mn-cs"/>
              </a:rPr>
              <a:t>Attend </a:t>
            </a:r>
            <a:r>
              <a:rPr lang="en-US" sz="2118" dirty="0" smtClean="0"/>
              <a:t>to precision</a:t>
            </a:r>
          </a:p>
          <a:p>
            <a:pPr marL="420624" indent="-420624">
              <a:spcBef>
                <a:spcPts val="1000"/>
              </a:spcBef>
              <a:buFont typeface="Wingdings" charset="2"/>
              <a:buAutoNum type="arabicPlain"/>
            </a:pPr>
            <a:r>
              <a:rPr lang="en-US" sz="2118" dirty="0" smtClean="0"/>
              <a:t>Look for and make use of structure.</a:t>
            </a:r>
          </a:p>
          <a:p>
            <a:pPr marL="420624" indent="-420624">
              <a:spcBef>
                <a:spcPts val="1000"/>
              </a:spcBef>
              <a:buFont typeface="Wingdings" charset="2"/>
              <a:buAutoNum type="arabicPlain"/>
            </a:pPr>
            <a:r>
              <a:rPr lang="en-US" sz="2118" dirty="0" smtClean="0"/>
              <a:t>Look for and express regularity </a:t>
            </a:r>
            <a:r>
              <a:rPr lang="en-US" sz="2323" dirty="0" smtClean="0"/>
              <a:t>in repeated reasoning.</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Quantification Ideas</a:t>
            </a:r>
            <a:endParaRPr lang="en-US" dirty="0"/>
          </a:p>
        </p:txBody>
      </p:sp>
      <p:sp>
        <p:nvSpPr>
          <p:cNvPr id="3" name="Content Placeholder 2"/>
          <p:cNvSpPr>
            <a:spLocks noGrp="1"/>
          </p:cNvSpPr>
          <p:nvPr>
            <p:ph idx="1"/>
          </p:nvPr>
        </p:nvSpPr>
        <p:spPr>
          <a:xfrm>
            <a:off x="457200" y="1650905"/>
            <a:ext cx="8229600" cy="4525963"/>
          </a:xfrm>
        </p:spPr>
        <p:txBody>
          <a:bodyPr/>
          <a:lstStyle/>
          <a:p>
            <a:r>
              <a:rPr lang="en-US" dirty="0" smtClean="0"/>
              <a:t>Google </a:t>
            </a:r>
            <a:r>
              <a:rPr lang="en-US" dirty="0" err="1" smtClean="0"/>
              <a:t>Ngram</a:t>
            </a:r>
            <a:r>
              <a:rPr lang="en-US" dirty="0" smtClean="0"/>
              <a:t> Viewer </a:t>
            </a:r>
            <a:r>
              <a:rPr lang="en-US" sz="2000" dirty="0" smtClean="0"/>
              <a:t>(</a:t>
            </a:r>
            <a:r>
              <a:rPr lang="en-US" sz="2000" u="sng" dirty="0" smtClean="0">
                <a:hlinkClick r:id="rId2"/>
              </a:rPr>
              <a:t>https://books.google.com/ngrams</a:t>
            </a:r>
            <a:r>
              <a:rPr lang="en-US" sz="2000" dirty="0" smtClean="0"/>
              <a:t> )</a:t>
            </a:r>
          </a:p>
          <a:p>
            <a:r>
              <a:rPr lang="en-US" dirty="0" smtClean="0"/>
              <a:t> Wolfram Alpha </a:t>
            </a:r>
            <a:r>
              <a:rPr lang="en-US" sz="2000" dirty="0" smtClean="0"/>
              <a:t>(</a:t>
            </a:r>
            <a:r>
              <a:rPr lang="en-US" sz="2000" u="sng" dirty="0" smtClean="0">
                <a:hlinkClick r:id="rId3"/>
              </a:rPr>
              <a:t>http://www.wolframalpha.com</a:t>
            </a:r>
            <a:r>
              <a:rPr lang="en-US" sz="2000" dirty="0" smtClean="0"/>
              <a:t>)</a:t>
            </a:r>
          </a:p>
          <a:p>
            <a:r>
              <a:rPr lang="en-US" dirty="0" smtClean="0"/>
              <a:t> </a:t>
            </a:r>
            <a:r>
              <a:rPr lang="en-US" dirty="0" err="1" smtClean="0"/>
              <a:t>Zillow</a:t>
            </a:r>
            <a:r>
              <a:rPr lang="en-US" dirty="0" smtClean="0"/>
              <a:t> </a:t>
            </a:r>
            <a:r>
              <a:rPr lang="en-US" sz="2000" dirty="0" smtClean="0"/>
              <a:t>(</a:t>
            </a:r>
            <a:r>
              <a:rPr lang="en-US" sz="2000" u="sng" dirty="0" smtClean="0">
                <a:hlinkClick r:id="rId4"/>
              </a:rPr>
              <a:t>http://www.zillow.com</a:t>
            </a:r>
            <a:r>
              <a:rPr lang="en-US" sz="2000" u="sng" dirty="0" smtClean="0"/>
              <a:t> </a:t>
            </a:r>
            <a:r>
              <a:rPr lang="en-US" sz="2000" dirty="0" smtClean="0"/>
              <a:t>)</a:t>
            </a:r>
          </a:p>
          <a:p>
            <a:r>
              <a:rPr lang="en-US" dirty="0" smtClean="0"/>
              <a:t>Fit Bit</a:t>
            </a:r>
          </a:p>
          <a:p>
            <a:pPr>
              <a:buNone/>
            </a:pPr>
            <a:endParaRPr lang="en-US" dirty="0" smtClean="0"/>
          </a:p>
          <a:p>
            <a:pPr>
              <a:buNone/>
            </a:pPr>
            <a:endParaRPr lang="en-US" sz="2000" dirty="0" smtClean="0"/>
          </a:p>
          <a:p>
            <a:pPr>
              <a:buNone/>
            </a:pPr>
            <a:endParaRPr lang="en-US" sz="2000" dirty="0" smtClean="0"/>
          </a:p>
          <a:p>
            <a:pPr>
              <a:buNone/>
            </a:pPr>
            <a:endParaRPr lang="en-US" sz="2000" dirty="0" smtClean="0"/>
          </a:p>
          <a:p>
            <a:pPr>
              <a:buNone/>
            </a:pPr>
            <a:endParaRPr lang="en-US" sz="2000" dirty="0"/>
          </a:p>
        </p:txBody>
      </p:sp>
      <p:pic>
        <p:nvPicPr>
          <p:cNvPr id="4" name="Picture 3" descr="Fitbit8105.pdf"/>
          <p:cNvPicPr>
            <a:picLocks noChangeAspect="1"/>
          </p:cNvPicPr>
          <p:nvPr/>
        </p:nvPicPr>
        <mc:AlternateContent>
          <mc:Choice xmlns:ma="http://schemas.microsoft.com/office/mac/drawingml/2008/main" Requires="ma">
            <p:blipFill>
              <a:blip r:embed="rId5"/>
              <a:stretch>
                <a:fillRect/>
              </a:stretch>
            </p:blipFill>
          </mc:Choice>
          <mc:Fallback>
            <p:blipFill>
              <a:blip r:embed="rId6"/>
              <a:stretch>
                <a:fillRect/>
              </a:stretch>
            </p:blipFill>
          </mc:Fallback>
        </mc:AlternateContent>
        <p:spPr>
          <a:xfrm>
            <a:off x="-89411" y="3913887"/>
            <a:ext cx="2138139" cy="2767154"/>
          </a:xfrm>
          <a:prstGeom prst="rect">
            <a:avLst/>
          </a:prstGeom>
          <a:effectLst>
            <a:outerShdw blurRad="50800" dist="38100" dir="2700000" algn="tl" rotWithShape="0">
              <a:srgbClr val="000000">
                <a:alpha val="43000"/>
              </a:srgbClr>
            </a:outerShdw>
          </a:effectLst>
        </p:spPr>
      </p:pic>
      <p:pic>
        <p:nvPicPr>
          <p:cNvPr id="5" name="Picture 4" descr="Fitbit11224.pdf"/>
          <p:cNvPicPr>
            <a:picLocks noChangeAspect="1"/>
          </p:cNvPicPr>
          <p:nvPr/>
        </p:nvPicPr>
        <mc:AlternateContent>
          <mc:Choice xmlns:ma="http://schemas.microsoft.com/office/mac/drawingml/2008/main" Requires="ma">
            <p:blipFill>
              <a:blip r:embed="rId7"/>
              <a:stretch>
                <a:fillRect/>
              </a:stretch>
            </p:blipFill>
          </mc:Choice>
          <mc:Fallback>
            <p:blipFill>
              <a:blip r:embed="rId8"/>
              <a:stretch>
                <a:fillRect/>
              </a:stretch>
            </p:blipFill>
          </mc:Fallback>
        </mc:AlternateContent>
        <p:spPr>
          <a:xfrm>
            <a:off x="1735600" y="3913887"/>
            <a:ext cx="2138139" cy="2767154"/>
          </a:xfrm>
          <a:prstGeom prst="rect">
            <a:avLst/>
          </a:prstGeom>
          <a:ln>
            <a:noFill/>
          </a:ln>
          <a:effectLst>
            <a:outerShdw blurRad="50800" dist="38100" dir="2700000" algn="tl" rotWithShape="0">
              <a:srgbClr val="000000">
                <a:alpha val="43000"/>
              </a:srgbClr>
            </a:outerShdw>
          </a:effectLst>
        </p:spPr>
      </p:pic>
      <p:pic>
        <p:nvPicPr>
          <p:cNvPr id="6" name="Picture 5" descr="Fitbit26000.pdf"/>
          <p:cNvPicPr>
            <a:picLocks noChangeAspect="1"/>
          </p:cNvPicPr>
          <p:nvPr/>
        </p:nvPicPr>
        <mc:AlternateContent>
          <mc:Choice xmlns:ma="http://schemas.microsoft.com/office/mac/drawingml/2008/main" Requires="ma">
            <p:blipFill>
              <a:blip r:embed="rId9"/>
              <a:stretch>
                <a:fillRect/>
              </a:stretch>
            </p:blipFill>
          </mc:Choice>
          <mc:Fallback>
            <p:blipFill>
              <a:blip r:embed="rId10"/>
              <a:stretch>
                <a:fillRect/>
              </a:stretch>
            </p:blipFill>
          </mc:Fallback>
        </mc:AlternateContent>
        <p:spPr>
          <a:xfrm>
            <a:off x="3591185" y="3913887"/>
            <a:ext cx="2138140" cy="2767154"/>
          </a:xfrm>
          <a:prstGeom prst="rect">
            <a:avLst/>
          </a:prstGeom>
          <a:effectLst>
            <a:outerShdw blurRad="50800" dist="38100" dir="2700000" algn="tl" rotWithShape="0">
              <a:srgbClr val="000000">
                <a:alpha val="43000"/>
              </a:srgbClr>
            </a:outerShdw>
          </a:effectLst>
        </p:spPr>
      </p:pic>
      <p:pic>
        <p:nvPicPr>
          <p:cNvPr id="7" name="Picture 6" descr="Screen Shot 2015-10-24 at 3.04.00 PM.png"/>
          <p:cNvPicPr>
            <a:picLocks noChangeAspect="1"/>
          </p:cNvPicPr>
          <p:nvPr/>
        </p:nvPicPr>
        <p:blipFill>
          <a:blip r:embed="rId11"/>
          <a:stretch>
            <a:fillRect/>
          </a:stretch>
        </p:blipFill>
        <p:spPr>
          <a:xfrm>
            <a:off x="5696778" y="3531196"/>
            <a:ext cx="3210196" cy="3163446"/>
          </a:xfrm>
          <a:prstGeom prst="rect">
            <a:avLst/>
          </a:prstGeom>
          <a:ln w="635">
            <a:solidFill>
              <a:schemeClr val="tx1"/>
            </a:solidFill>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4680" y="274638"/>
            <a:ext cx="6373142" cy="1143000"/>
          </a:xfrm>
        </p:spPr>
        <p:txBody>
          <a:bodyPr>
            <a:normAutofit fontScale="90000"/>
          </a:bodyPr>
          <a:lstStyle/>
          <a:p>
            <a:r>
              <a:rPr lang="en-US" sz="3556" dirty="0" smtClean="0"/>
              <a:t>Graphing Music: What have we here?</a:t>
            </a:r>
            <a:r>
              <a:rPr lang="en-US" dirty="0" smtClean="0"/>
              <a:t> </a:t>
            </a:r>
            <a:endParaRPr lang="en-US" dirty="0"/>
          </a:p>
        </p:txBody>
      </p:sp>
      <p:pic>
        <p:nvPicPr>
          <p:cNvPr id="5" name="Picture 4" descr="Screen shot 2013-10-23 at 12.13.43 PM.png"/>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0" y="1417638"/>
            <a:ext cx="9144000" cy="5231558"/>
          </a:xfrm>
          <a:prstGeom prst="rect">
            <a:avLst/>
          </a:prstGeom>
        </p:spPr>
      </p:pic>
      <p:sp>
        <p:nvSpPr>
          <p:cNvPr id="8" name="Oval 7">
            <a:hlinkClick r:id="rId4" action="ppaction://hlinkfile"/>
          </p:cNvPr>
          <p:cNvSpPr/>
          <p:nvPr/>
        </p:nvSpPr>
        <p:spPr>
          <a:xfrm>
            <a:off x="6657182" y="274639"/>
            <a:ext cx="759755" cy="759755"/>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a:hlinkClick r:id="rId5" action="ppaction://hlinkfile"/>
          </p:cNvPr>
          <p:cNvSpPr/>
          <p:nvPr/>
        </p:nvSpPr>
        <p:spPr>
          <a:xfrm>
            <a:off x="7820977" y="274639"/>
            <a:ext cx="759755" cy="759755"/>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Block Arc 10">
            <a:hlinkClick r:id="rId6" action="ppaction://hlinkfile"/>
          </p:cNvPr>
          <p:cNvSpPr/>
          <p:nvPr/>
        </p:nvSpPr>
        <p:spPr>
          <a:xfrm rot="10800000">
            <a:off x="6676422" y="693609"/>
            <a:ext cx="1923550" cy="1024690"/>
          </a:xfrm>
          <a:prstGeom prst="blockArc">
            <a:avLst/>
          </a:prstGeom>
          <a:solidFill>
            <a:srgbClr val="008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3453573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pPr algn="l"/>
            <a:r>
              <a:rPr lang="en-US" dirty="0" smtClean="0"/>
              <a:t>The 10-day forecast   </a:t>
            </a:r>
            <a:endParaRPr lang="en-US" dirty="0"/>
          </a:p>
        </p:txBody>
      </p:sp>
      <p:pic>
        <p:nvPicPr>
          <p:cNvPr id="4" name="Picture 3" descr="Screen Shot 2015-10-24 at 11.46.40 AM.png"/>
          <p:cNvPicPr>
            <a:picLocks noChangeAspect="1"/>
          </p:cNvPicPr>
          <p:nvPr/>
        </p:nvPicPr>
        <p:blipFill>
          <a:blip r:embed="rId2">
            <a:lum/>
          </a:blip>
          <a:stretch>
            <a:fillRect/>
          </a:stretch>
        </p:blipFill>
        <p:spPr>
          <a:xfrm>
            <a:off x="457200" y="1730749"/>
            <a:ext cx="5484339" cy="4501596"/>
          </a:xfrm>
          <a:prstGeom prst="rect">
            <a:avLst/>
          </a:prstGeom>
          <a:ln>
            <a:solidFill>
              <a:schemeClr val="tx1"/>
            </a:solidFill>
          </a:ln>
          <a:effectLst>
            <a:outerShdw blurRad="50800" dist="38100" dir="2700000" algn="tl" rotWithShape="0">
              <a:srgbClr val="000000">
                <a:alpha val="43000"/>
              </a:srgbClr>
            </a:outerShdw>
          </a:effectLst>
        </p:spPr>
      </p:pic>
      <p:pic>
        <p:nvPicPr>
          <p:cNvPr id="5" name="Picture 4" descr="Screen Shot 2015-10-24 at 11.52.17 AM.png"/>
          <p:cNvPicPr>
            <a:picLocks noChangeAspect="1"/>
          </p:cNvPicPr>
          <p:nvPr/>
        </p:nvPicPr>
        <p:blipFill>
          <a:blip r:embed="rId3"/>
          <a:srcRect r="9631"/>
          <a:stretch>
            <a:fillRect/>
          </a:stretch>
        </p:blipFill>
        <p:spPr>
          <a:xfrm>
            <a:off x="0" y="1250340"/>
            <a:ext cx="9144000" cy="516650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Grow Beasts</a:t>
            </a:r>
            <a:endParaRPr lang="en-US" dirty="0"/>
          </a:p>
        </p:txBody>
      </p:sp>
      <p:pic>
        <p:nvPicPr>
          <p:cNvPr id="4" name="Picture 3"/>
          <p:cNvPicPr/>
          <p:nvPr/>
        </p:nvPicPr>
        <p:blipFill>
          <a:blip r:embed="rId2">
            <a:extLst>
              <a:ext uri="{28A0092B-C50C-407E-A947-70E740481C1C}">
                <a14:useLocalDpi xmlns:lc="http://schemas.openxmlformats.org/drawingml/2006/lockedCanvas" xmlns="" xmlns:wpc="http://schemas.microsoft.com/office/word/2010/wordprocessingCanvas" xmlns:mo="http://schemas.microsoft.com/office/mac/office/2008/main" xmlns:mc="http://schemas.openxmlformats.org/markup-compatibility/2006" xmlns:mv="urn:schemas-microsoft-com:mac:vml"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ve="http://schemas.openxmlformats.org/markup-compatibility/2006" xmlns:p="http://schemas.openxmlformats.org/presentationml/2006/main" val="0"/>
              </a:ext>
            </a:extLst>
          </a:blip>
          <a:stretch>
            <a:fillRect/>
          </a:stretch>
        </p:blipFill>
        <p:spPr>
          <a:xfrm>
            <a:off x="1118264" y="1417638"/>
            <a:ext cx="2713355" cy="1798320"/>
          </a:xfrm>
          <a:prstGeom prst="rect">
            <a:avLst/>
          </a:prstGeom>
          <a:ln>
            <a:solidFill>
              <a:schemeClr val="tx1"/>
            </a:solidFill>
          </a:ln>
          <a:effectLst>
            <a:outerShdw blurRad="50800" dist="38100" dir="2700000" algn="tl" rotWithShape="0">
              <a:srgbClr val="000000">
                <a:alpha val="43000"/>
              </a:srgbClr>
            </a:outerShdw>
          </a:effectLst>
          <a:extLst>
            <a:ext uri="{FAA26D3D-D897-4be2-8F04-BA451C77F1D7}">
              <ma14:placeholderFlag xmlns:lc="http://schemas.openxmlformats.org/drawingml/2006/lockedCanvas" xmlns="" xmlns:wpc="http://schemas.microsoft.com/office/word/2010/wordprocessingCanvas" xmlns:mo="http://schemas.microsoft.com/office/mac/office/2008/main" xmlns:mc="http://schemas.openxmlformats.org/markup-compatibility/2006" xmlns:mv="urn:schemas-microsoft-com:mac:vml"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ma14="http://schemas.microsoft.com/office/mac/drawingml/2011/main" xmlns:ve="http://schemas.openxmlformats.org/markup-compatibility/2006" xmlns:p="http://schemas.openxmlformats.org/presentationml/2006/main"/>
            </a:ext>
          </a:extLst>
        </p:spPr>
      </p:pic>
      <p:pic>
        <p:nvPicPr>
          <p:cNvPr id="5" name="Picture 4" descr="Screen shot 2012-10-18 at 8.07.30 PM.png"/>
          <p:cNvPicPr>
            <a:picLocks noChangeAspect="1"/>
          </p:cNvPicPr>
          <p:nvPr/>
        </p:nvPicPr>
        <p:blipFill>
          <a:blip r:embed="rId3"/>
          <a:stretch>
            <a:fillRect/>
          </a:stretch>
        </p:blipFill>
        <p:spPr>
          <a:xfrm>
            <a:off x="3592542" y="360398"/>
            <a:ext cx="5186142" cy="4249291"/>
          </a:xfrm>
          <a:prstGeom prst="rect">
            <a:avLst/>
          </a:prstGeom>
          <a:effectLst>
            <a:outerShdw blurRad="50800" dist="50800" dir="2700000">
              <a:srgbClr val="000000">
                <a:alpha val="43000"/>
              </a:srgbClr>
            </a:outerShdw>
          </a:effectLst>
        </p:spPr>
      </p:pic>
      <p:pic>
        <p:nvPicPr>
          <p:cNvPr id="7" name="Picture 7" descr="Picture 4.png"/>
          <p:cNvPicPr>
            <a:picLocks noChangeAspect="1"/>
          </p:cNvPicPr>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80962" y="1417638"/>
            <a:ext cx="9063038" cy="445928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8" name="TextBox 7"/>
          <p:cNvSpPr txBox="1"/>
          <p:nvPr/>
        </p:nvSpPr>
        <p:spPr>
          <a:xfrm>
            <a:off x="4679640" y="6244824"/>
            <a:ext cx="4464360" cy="400110"/>
          </a:xfrm>
          <a:prstGeom prst="rect">
            <a:avLst/>
          </a:prstGeom>
          <a:noFill/>
        </p:spPr>
        <p:txBody>
          <a:bodyPr wrap="square" rtlCol="0">
            <a:spAutoFit/>
          </a:bodyPr>
          <a:lstStyle/>
          <a:p>
            <a:r>
              <a:rPr lang="en-US" sz="2000" dirty="0" smtClean="0">
                <a:hlinkClick r:id="rId5"/>
              </a:rPr>
              <a:t>http://growbeast.wikispaces.com/home</a:t>
            </a:r>
            <a:r>
              <a:rPr lang="en-US" sz="2000" dirty="0" smtClean="0"/>
              <a:t> </a:t>
            </a:r>
            <a:endParaRPr lang="en-US" sz="2000" dirty="0"/>
          </a:p>
        </p:txBody>
      </p:sp>
      <p:pic>
        <p:nvPicPr>
          <p:cNvPr id="10" name="Picture 9" descr="Screen Shot 2015-10-24 at 2.47.20 PM.png"/>
          <p:cNvPicPr>
            <a:picLocks noChangeAspect="1"/>
          </p:cNvPicPr>
          <p:nvPr/>
        </p:nvPicPr>
        <p:blipFill>
          <a:blip r:embed="rId6"/>
          <a:stretch>
            <a:fillRect/>
          </a:stretch>
        </p:blipFill>
        <p:spPr>
          <a:xfrm>
            <a:off x="1908764" y="1248142"/>
            <a:ext cx="5541752" cy="477059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 name="Picture 7" descr="http://www.harborfreight.com/media/catalog/product/cache/1/image/9df78eab33525d08d6e5fb8d27136e95/i/m/image_20980.jpg"/>
          <p:cNvPicPr/>
          <p:nvPr/>
        </p:nvPicPr>
        <p:blipFill rotWithShape="1">
          <a:blip r:embed="rId2">
            <a:extLst>
              <a:ext uri="{28A0092B-C50C-407E-A947-70E740481C1C}">
                <a14:useLocalDpi xmlns:lc="http://schemas.openxmlformats.org/drawingml/2006/lockedCanvas" xmlns="" xmlns:wpc="http://schemas.microsoft.com/office/word/2010/wordprocessingCanvas" xmlns:mo="http://schemas.microsoft.com/office/mac/office/2008/main" xmlns:mc="http://schemas.openxmlformats.org/markup-compatibility/2006" xmlns:mv="urn:schemas-microsoft-com:mac:vml"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ve="http://schemas.openxmlformats.org/markup-compatibility/2006" xmlns:p="http://schemas.openxmlformats.org/presentationml/2006/main" val="0"/>
              </a:ext>
            </a:extLst>
          </a:blip>
          <a:srcRect l="13772" b="14970"/>
          <a:stretch/>
        </p:blipFill>
        <p:spPr bwMode="auto">
          <a:xfrm>
            <a:off x="6906384" y="-1"/>
            <a:ext cx="2237616" cy="2279695"/>
          </a:xfrm>
          <a:prstGeom prst="rect">
            <a:avLst/>
          </a:prstGeom>
          <a:noFill/>
          <a:ln>
            <a:noFill/>
          </a:ln>
          <a:extLst>
            <a:ext uri="{53640926-AAD7-44d8-BBD7-CCE9431645EC}">
              <a14:shadowObscured xmlns:lc="http://schemas.openxmlformats.org/drawingml/2006/lockedCanvas" xmlns="" xmlns:wpc="http://schemas.microsoft.com/office/word/2010/wordprocessingCanvas" xmlns:mo="http://schemas.microsoft.com/office/mac/office/2008/main" xmlns:mc="http://schemas.openxmlformats.org/markup-compatibility/2006" xmlns:mv="urn:schemas-microsoft-com:mac:vml"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ve="http://schemas.openxmlformats.org/markup-compatibility/2006" xmlns:p="http://schemas.openxmlformats.org/presentationml/2006/main"/>
            </a:ext>
            <a:ext uri="{FAA26D3D-D897-4be2-8F04-BA451C77F1D7}">
              <ma14:placeholderFlag xmlns:lc="http://schemas.openxmlformats.org/drawingml/2006/lockedCanvas" xmlns="" xmlns:wpc="http://schemas.microsoft.com/office/word/2010/wordprocessingCanvas" xmlns:mo="http://schemas.microsoft.com/office/mac/office/2008/main" xmlns:mc="http://schemas.openxmlformats.org/markup-compatibility/2006" xmlns:mv="urn:schemas-microsoft-com:mac:vml"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ma14="http://schemas.microsoft.com/office/mac/drawingml/2011/main" xmlns:ve="http://schemas.openxmlformats.org/markup-compatibility/2006" xmlns:p="http://schemas.openxmlformats.org/presentationml/2006/main"/>
            </a:ext>
          </a:extLst>
        </p:spPr>
      </p:pic>
      <p:sp>
        <p:nvSpPr>
          <p:cNvPr id="2" name="Title 1"/>
          <p:cNvSpPr>
            <a:spLocks noGrp="1"/>
          </p:cNvSpPr>
          <p:nvPr>
            <p:ph type="title"/>
          </p:nvPr>
        </p:nvSpPr>
        <p:spPr>
          <a:xfrm>
            <a:off x="0" y="0"/>
            <a:ext cx="5375498" cy="1143000"/>
          </a:xfrm>
        </p:spPr>
        <p:txBody>
          <a:bodyPr/>
          <a:lstStyle/>
          <a:p>
            <a:pPr algn="l"/>
            <a:r>
              <a:rPr lang="en-US" dirty="0" smtClean="0"/>
              <a:t>And now the stations!</a:t>
            </a:r>
            <a:endParaRPr lang="en-US" dirty="0"/>
          </a:p>
        </p:txBody>
      </p:sp>
      <p:pic>
        <p:nvPicPr>
          <p:cNvPr id="4" name="Picture 3"/>
          <p:cNvPicPr/>
          <p:nvPr/>
        </p:nvPicPr>
        <p:blipFill>
          <a:blip r:embed="rId3">
            <a:extLst>
              <a:ext uri="{28A0092B-C50C-407E-A947-70E740481C1C}">
                <a14:useLocalDpi xmlns:lc="http://schemas.openxmlformats.org/drawingml/2006/lockedCanvas" xmlns="" xmlns:wpc="http://schemas.microsoft.com/office/word/2010/wordprocessingCanvas" xmlns:mo="http://schemas.microsoft.com/office/mac/office/2008/main" xmlns:mc="http://schemas.openxmlformats.org/markup-compatibility/2006" xmlns:mv="urn:schemas-microsoft-com:mac:vml"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ve="http://schemas.openxmlformats.org/markup-compatibility/2006" xmlns:p="http://schemas.openxmlformats.org/presentationml/2006/main" val="0"/>
              </a:ext>
            </a:extLst>
          </a:blip>
          <a:stretch>
            <a:fillRect/>
          </a:stretch>
        </p:blipFill>
        <p:spPr>
          <a:xfrm>
            <a:off x="5375498" y="3896492"/>
            <a:ext cx="3768502" cy="2961508"/>
          </a:xfrm>
          <a:prstGeom prst="rect">
            <a:avLst/>
          </a:prstGeom>
          <a:extLst>
            <a:ext uri="{FAA26D3D-D897-4be2-8F04-BA451C77F1D7}">
              <ma14:placeholderFlag xmlns:lc="http://schemas.openxmlformats.org/drawingml/2006/lockedCanvas" xmlns="" xmlns:wpc="http://schemas.microsoft.com/office/word/2010/wordprocessingCanvas" xmlns:mo="http://schemas.microsoft.com/office/mac/office/2008/main" xmlns:mc="http://schemas.openxmlformats.org/markup-compatibility/2006" xmlns:mv="urn:schemas-microsoft-com:mac:vml"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ma14="http://schemas.microsoft.com/office/mac/drawingml/2011/main" xmlns:ve="http://schemas.openxmlformats.org/markup-compatibility/2006" xmlns:p="http://schemas.openxmlformats.org/presentationml/2006/main"/>
            </a:ext>
          </a:extLst>
        </p:spPr>
      </p:pic>
      <p:pic>
        <p:nvPicPr>
          <p:cNvPr id="5" name="Picture 4"/>
          <p:cNvPicPr>
            <a:picLocks noChangeAspect="1"/>
          </p:cNvPicPr>
          <p:nvPr/>
        </p:nvPicPr>
        <p:blipFill>
          <a:blip r:embed="rId4"/>
          <a:stretch>
            <a:fillRect/>
          </a:stretch>
        </p:blipFill>
        <p:spPr>
          <a:xfrm>
            <a:off x="0" y="3680795"/>
            <a:ext cx="2427995" cy="3177205"/>
          </a:xfrm>
          <a:prstGeom prst="rect">
            <a:avLst/>
          </a:prstGeom>
        </p:spPr>
      </p:pic>
      <p:grpSp>
        <p:nvGrpSpPr>
          <p:cNvPr id="10" name="Group 9"/>
          <p:cNvGrpSpPr/>
          <p:nvPr/>
        </p:nvGrpSpPr>
        <p:grpSpPr>
          <a:xfrm>
            <a:off x="1314651" y="1035026"/>
            <a:ext cx="6663817" cy="3583637"/>
            <a:chOff x="1679967" y="1000236"/>
            <a:chExt cx="6663817" cy="3583637"/>
          </a:xfrm>
        </p:grpSpPr>
        <p:pic>
          <p:nvPicPr>
            <p:cNvPr id="6" name="Picture 5"/>
            <p:cNvPicPr/>
            <p:nvPr/>
          </p:nvPicPr>
          <p:blipFill>
            <a:blip r:embed="rId5">
              <a:extLst>
                <a:ext uri="{28A0092B-C50C-407E-A947-70E740481C1C}">
                  <a14:useLocalDpi xmlns:lc="http://schemas.openxmlformats.org/drawingml/2006/lockedCanvas" xmlns="" xmlns:wpc="http://schemas.microsoft.com/office/word/2010/wordprocessingCanvas" xmlns:mo="http://schemas.microsoft.com/office/mac/office/2008/main" xmlns:mc="http://schemas.openxmlformats.org/markup-compatibility/2006" xmlns:mv="urn:schemas-microsoft-com:mac:vml"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ve="http://schemas.openxmlformats.org/markup-compatibility/2006" xmlns:p="http://schemas.openxmlformats.org/presentationml/2006/main" val="0"/>
                </a:ext>
              </a:extLst>
            </a:blip>
            <a:srcRect/>
            <a:stretch>
              <a:fillRect/>
            </a:stretch>
          </p:blipFill>
          <p:spPr bwMode="auto">
            <a:xfrm>
              <a:off x="5257049" y="2279695"/>
              <a:ext cx="3086735" cy="1557655"/>
            </a:xfrm>
            <a:prstGeom prst="rect">
              <a:avLst/>
            </a:prstGeom>
            <a:noFill/>
            <a:ln>
              <a:solidFill>
                <a:schemeClr val="tx1"/>
              </a:solidFill>
            </a:ln>
            <a:effectLst>
              <a:outerShdw blurRad="50800" dist="38100" dir="2700000" algn="tl" rotWithShape="0">
                <a:srgbClr val="000000">
                  <a:alpha val="43000"/>
                </a:srgbClr>
              </a:outerShdw>
            </a:effectLst>
          </p:spPr>
        </p:pic>
        <p:pic>
          <p:nvPicPr>
            <p:cNvPr id="7" name="Picture 6" descr="Screen Shot 2015-10-24 at 3.46.53 PM.png"/>
            <p:cNvPicPr>
              <a:picLocks noChangeAspect="1"/>
            </p:cNvPicPr>
            <p:nvPr/>
          </p:nvPicPr>
          <p:blipFill>
            <a:blip r:embed="rId6"/>
            <a:stretch>
              <a:fillRect/>
            </a:stretch>
          </p:blipFill>
          <p:spPr>
            <a:xfrm>
              <a:off x="1679967" y="1000236"/>
              <a:ext cx="3469377" cy="3583637"/>
            </a:xfrm>
            <a:prstGeom prst="rect">
              <a:avLst/>
            </a:prstGeom>
          </p:spPr>
        </p:pic>
      </p:grpSp>
      <p:pic>
        <p:nvPicPr>
          <p:cNvPr id="9" name="Picture 8" descr="roduct image for Go!Temp"/>
          <p:cNvPicPr/>
          <p:nvPr/>
        </p:nvPicPr>
        <p:blipFill rotWithShape="1">
          <a:blip r:embed="rId7">
            <a:extLst>
              <a:ext uri="{28A0092B-C50C-407E-A947-70E740481C1C}">
                <a14:useLocalDpi xmlns:lc="http://schemas.openxmlformats.org/drawingml/2006/lockedCanvas" xmlns="" xmlns:wpc="http://schemas.microsoft.com/office/word/2010/wordprocessingCanvas" xmlns:mo="http://schemas.microsoft.com/office/mac/office/2008/main" xmlns:mc="http://schemas.openxmlformats.org/markup-compatibility/2006" xmlns:mv="urn:schemas-microsoft-com:mac:vml"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ve="http://schemas.openxmlformats.org/markup-compatibility/2006" xmlns:p="http://schemas.openxmlformats.org/presentationml/2006/main" val="0"/>
              </a:ext>
            </a:extLst>
          </a:blip>
          <a:srcRect l="11178" t="7722" r="10581" b="6249"/>
          <a:stretch/>
        </p:blipFill>
        <p:spPr bwMode="auto">
          <a:xfrm>
            <a:off x="2987101" y="4827403"/>
            <a:ext cx="2891669" cy="1800112"/>
          </a:xfrm>
          <a:prstGeom prst="rect">
            <a:avLst/>
          </a:prstGeom>
          <a:noFill/>
          <a:ln>
            <a:noFill/>
          </a:ln>
          <a:extLst>
            <a:ext uri="{53640926-AAD7-44d8-BBD7-CCE9431645EC}">
              <a14:shadowObscured xmlns:lc="http://schemas.openxmlformats.org/drawingml/2006/lockedCanvas" xmlns="" xmlns:wpc="http://schemas.microsoft.com/office/word/2010/wordprocessingCanvas" xmlns:mo="http://schemas.microsoft.com/office/mac/office/2008/main" xmlns:mc="http://schemas.openxmlformats.org/markup-compatibility/2006" xmlns:mv="urn:schemas-microsoft-com:mac:vml"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a14="http://schemas.microsoft.com/office/drawing/2010/main" xmlns:ve="http://schemas.openxmlformats.org/markup-compatibility/2006" xmlns:p="http://schemas.openxmlformats.org/presentationml/2006/main"/>
            </a:ext>
            <a:ext uri="{FAA26D3D-D897-4be2-8F04-BA451C77F1D7}">
              <ma14:placeholderFlag xmlns:lc="http://schemas.openxmlformats.org/drawingml/2006/lockedCanvas" xmlns="" xmlns:wpc="http://schemas.microsoft.com/office/word/2010/wordprocessingCanvas" xmlns:mo="http://schemas.microsoft.com/office/mac/office/2008/main" xmlns:mc="http://schemas.openxmlformats.org/markup-compatibility/2006" xmlns:mv="urn:schemas-microsoft-com:mac:vml" xmlns:o="urn:schemas-microsoft-com:office:office" xmlns:r="http://schemas.openxmlformats.org/officeDocument/2006/relationships"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http://schemas.openxmlformats.org/drawingml/2006/main" xmlns:pic="http://schemas.openxmlformats.org/drawingml/2006/picture" xmlns:ma14="http://schemas.microsoft.com/office/mac/drawingml/2011/main" xmlns:ve="http://schemas.openxmlformats.org/markup-compatibility/2006" xmlns:p="http://schemas.openxmlformats.org/presentationml/2006/main"/>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440</TotalTime>
  <Words>646</Words>
  <Application>Microsoft Macintosh PowerPoint</Application>
  <PresentationFormat>On-screen Show (4:3)</PresentationFormat>
  <Paragraphs>56</Paragraphs>
  <Slides>10</Slides>
  <Notes>2</Notes>
  <HiddenSlides>0</HiddenSlides>
  <MMClips>0</MMClips>
  <ScaleCrop>false</ScaleCrop>
  <HeadingPairs>
    <vt:vector size="4" baseType="variant">
      <vt:variant>
        <vt:lpstr>Design Template</vt:lpstr>
      </vt:variant>
      <vt:variant>
        <vt:i4>1</vt:i4>
      </vt:variant>
      <vt:variant>
        <vt:lpstr>Slide Titles</vt:lpstr>
      </vt:variant>
      <vt:variant>
        <vt:i4>10</vt:i4>
      </vt:variant>
    </vt:vector>
  </HeadingPairs>
  <TitlesOfParts>
    <vt:vector size="11" baseType="lpstr">
      <vt:lpstr>Office Theme</vt:lpstr>
      <vt:lpstr>Slide 1</vt:lpstr>
      <vt:lpstr>Slide 2</vt:lpstr>
      <vt:lpstr>Quantification </vt:lpstr>
      <vt:lpstr>The Practices in Science          &amp;       Mathematics</vt:lpstr>
      <vt:lpstr>Quantification Ideas</vt:lpstr>
      <vt:lpstr>Graphing Music: What have we here? </vt:lpstr>
      <vt:lpstr>The 10-day forecast   </vt:lpstr>
      <vt:lpstr>Grow Beasts</vt:lpstr>
      <vt:lpstr>And now the stations!</vt:lpstr>
      <vt:lpstr>Heat Gun</vt:lpstr>
    </vt:vector>
  </TitlesOfParts>
  <Company>Seattle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Roddy</dc:creator>
  <cp:lastModifiedBy>Mark Roddy</cp:lastModifiedBy>
  <cp:revision>10</cp:revision>
  <cp:lastPrinted>2015-10-24T23:13:25Z</cp:lastPrinted>
  <dcterms:created xsi:type="dcterms:W3CDTF">2015-10-24T23:15:02Z</dcterms:created>
  <dcterms:modified xsi:type="dcterms:W3CDTF">2015-10-24T23:21:18Z</dcterms:modified>
</cp:coreProperties>
</file>